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 id="2147483696" r:id="rId4"/>
  </p:sldMasterIdLst>
  <p:notesMasterIdLst>
    <p:notesMasterId r:id="rId5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9144000" cy="5143500" type="screen16x9"/>
  <p:notesSz cx="7559675" cy="10691813"/>
  <p:embeddedFontLst>
    <p:embeddedFont>
      <p:font typeface="Helvetica Neue" panose="020B0604020202020204" charset="0"/>
      <p:bold r:id="rId51"/>
      <p:boldItalic r:id="rId52"/>
    </p:embeddedFont>
    <p:embeddedFont>
      <p:font typeface="Palatino Linotype" panose="02040502050505030304" pitchFamily="18"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1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1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895100e40f_0_53:notes"/>
          <p:cNvSpPr>
            <a:spLocks noGrp="1" noRot="1" noChangeAspect="1"/>
          </p:cNvSpPr>
          <p:nvPr>
            <p:ph type="sldImg" idx="2"/>
          </p:nvPr>
        </p:nvSpPr>
        <p:spPr>
          <a:xfrm>
            <a:off x="419982"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2895100e40f_0_53: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95100e40f_0_58: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895100e40f_0_58: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895100e40f_0_63: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895100e40f_0_63: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895100e40f_0_68: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2895100e40f_0_68: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895100e40f_0_73: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2895100e40f_0_73: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895100e40f_0_78: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2895100e40f_0_78: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895100e40f_0_8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2895100e40f_0_83: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895100e40f_0_8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2895100e40f_0_88: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895100e40f_0_228:notes"/>
          <p:cNvSpPr>
            <a:spLocks noGrp="1" noRot="1" noChangeAspect="1"/>
          </p:cNvSpPr>
          <p:nvPr>
            <p:ph type="sldImg" idx="2"/>
          </p:nvPr>
        </p:nvSpPr>
        <p:spPr>
          <a:xfrm>
            <a:off x="419982"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2895100e40f_0_228: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95100e40f_0_233: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2895100e40f_0_233: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895100e40f_0_240: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2895100e40f_0_240: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895100e40f_0_245: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2895100e40f_0_245: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95100e40f_0_251: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2895100e40f_0_251: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895100e40f_0_257: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2895100e40f_0_257: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895100e40f_0_267: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2895100e40f_0_267: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95100e40f_0_273:notes"/>
          <p:cNvSpPr>
            <a:spLocks noGrp="1" noRot="1" noChangeAspect="1"/>
          </p:cNvSpPr>
          <p:nvPr>
            <p:ph type="sldImg" idx="2"/>
          </p:nvPr>
        </p:nvSpPr>
        <p:spPr>
          <a:xfrm>
            <a:off x="420313" y="801885"/>
            <a:ext cx="67197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895100e40f_0_273:notes"/>
          <p:cNvSpPr txBox="1">
            <a:spLocks noGrp="1"/>
          </p:cNvSpPr>
          <p:nvPr>
            <p:ph type="body" idx="1"/>
          </p:nvPr>
        </p:nvSpPr>
        <p:spPr>
          <a:xfrm>
            <a:off x="755968" y="5078605"/>
            <a:ext cx="6047700" cy="4811400"/>
          </a:xfrm>
          <a:prstGeom prst="rect">
            <a:avLst/>
          </a:prstGeom>
          <a:noFill/>
          <a:ln>
            <a:noFill/>
          </a:ln>
        </p:spPr>
        <p:txBody>
          <a:bodyPr spcFirstLastPara="1" wrap="square" lIns="102825" tIns="102825" rIns="102825" bIns="102825" anchor="t"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1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18: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19: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p2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2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2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2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2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2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2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p2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ff60453c60_0_0: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ff60453c60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ff60453c60_0_8: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ff60453c60_0_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ff60453c60_0_17: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ff60453c60_0_1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8: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9: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1"/>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2"/>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3"/>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7"/>
        <p:cNvGrpSpPr/>
        <p:nvPr/>
      </p:nvGrpSpPr>
      <p:grpSpPr>
        <a:xfrm>
          <a:off x="0" y="0"/>
          <a:ext cx="0" cy="0"/>
          <a:chOff x="0" y="0"/>
          <a:chExt cx="0" cy="0"/>
        </a:xfrm>
      </p:grpSpPr>
      <p:sp>
        <p:nvSpPr>
          <p:cNvPr id="78" name="Google Shape;78;p15"/>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6"/>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82" name="Google Shape;82;p16"/>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7"/>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1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8"/>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95"/>
        <p:cNvGrpSpPr/>
        <p:nvPr/>
      </p:nvGrpSpPr>
      <p:grpSpPr>
        <a:xfrm>
          <a:off x="0" y="0"/>
          <a:ext cx="0" cy="0"/>
          <a:chOff x="0" y="0"/>
          <a:chExt cx="0" cy="0"/>
        </a:xfrm>
      </p:grpSpPr>
      <p:sp>
        <p:nvSpPr>
          <p:cNvPr id="96" name="Google Shape;96;p20"/>
          <p:cNvSpPr txBox="1">
            <a:spLocks noGrp="1"/>
          </p:cNvSpPr>
          <p:nvPr>
            <p:ph type="subTitle" idx="1"/>
          </p:nvPr>
        </p:nvSpPr>
        <p:spPr>
          <a:xfrm>
            <a:off x="391680" y="776520"/>
            <a:ext cx="8519760" cy="2652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97" name="Google Shape;97;p20"/>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1"/>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2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2"/>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2"/>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2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3"/>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3"/>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4"/>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4"/>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4"/>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5"/>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5"/>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6"/>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6"/>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6"/>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6"/>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6"/>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26"/>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6"/>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8"/>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5"/>
        <p:cNvGrpSpPr/>
        <p:nvPr/>
      </p:nvGrpSpPr>
      <p:grpSpPr>
        <a:xfrm>
          <a:off x="0" y="0"/>
          <a:ext cx="0" cy="0"/>
          <a:chOff x="0" y="0"/>
          <a:chExt cx="0" cy="0"/>
        </a:xfrm>
      </p:grpSpPr>
      <p:sp>
        <p:nvSpPr>
          <p:cNvPr id="146" name="Google Shape;146;p29"/>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47"/>
        <p:cNvGrpSpPr/>
        <p:nvPr/>
      </p:nvGrpSpPr>
      <p:grpSpPr>
        <a:xfrm>
          <a:off x="0" y="0"/>
          <a:ext cx="0" cy="0"/>
          <a:chOff x="0" y="0"/>
          <a:chExt cx="0" cy="0"/>
        </a:xfrm>
      </p:grpSpPr>
      <p:sp>
        <p:nvSpPr>
          <p:cNvPr id="148" name="Google Shape;148;p30"/>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30"/>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50" name="Google Shape;150;p30"/>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1"/>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3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32"/>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32"/>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0" name="Google Shape;20;p4"/>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60"/>
        <p:cNvGrpSpPr/>
        <p:nvPr/>
      </p:nvGrpSpPr>
      <p:grpSpPr>
        <a:xfrm>
          <a:off x="0" y="0"/>
          <a:ext cx="0" cy="0"/>
          <a:chOff x="0" y="0"/>
          <a:chExt cx="0" cy="0"/>
        </a:xfrm>
      </p:grpSpPr>
      <p:sp>
        <p:nvSpPr>
          <p:cNvPr id="161" name="Google Shape;161;p33"/>
          <p:cNvSpPr txBox="1">
            <a:spLocks noGrp="1"/>
          </p:cNvSpPr>
          <p:nvPr>
            <p:ph type="subTitle" idx="1"/>
          </p:nvPr>
        </p:nvSpPr>
        <p:spPr>
          <a:xfrm>
            <a:off x="391680" y="776520"/>
            <a:ext cx="8519760" cy="2652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62" name="Google Shape;162;p33"/>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63"/>
        <p:cNvGrpSpPr/>
        <p:nvPr/>
      </p:nvGrpSpPr>
      <p:grpSpPr>
        <a:xfrm>
          <a:off x="0" y="0"/>
          <a:ext cx="0" cy="0"/>
          <a:chOff x="0" y="0"/>
          <a:chExt cx="0" cy="0"/>
        </a:xfrm>
      </p:grpSpPr>
      <p:sp>
        <p:nvSpPr>
          <p:cNvPr id="164" name="Google Shape;164;p34"/>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3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3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34"/>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3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5"/>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35"/>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75"/>
        <p:cNvGrpSpPr/>
        <p:nvPr/>
      </p:nvGrpSpPr>
      <p:grpSpPr>
        <a:xfrm>
          <a:off x="0" y="0"/>
          <a:ext cx="0" cy="0"/>
          <a:chOff x="0" y="0"/>
          <a:chExt cx="0" cy="0"/>
        </a:xfrm>
      </p:grpSpPr>
      <p:sp>
        <p:nvSpPr>
          <p:cNvPr id="176" name="Google Shape;176;p36"/>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3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3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36"/>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36"/>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81"/>
        <p:cNvGrpSpPr/>
        <p:nvPr/>
      </p:nvGrpSpPr>
      <p:grpSpPr>
        <a:xfrm>
          <a:off x="0" y="0"/>
          <a:ext cx="0" cy="0"/>
          <a:chOff x="0" y="0"/>
          <a:chExt cx="0" cy="0"/>
        </a:xfrm>
      </p:grpSpPr>
      <p:sp>
        <p:nvSpPr>
          <p:cNvPr id="182" name="Google Shape;182;p37"/>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37"/>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37"/>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37"/>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3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3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38"/>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38"/>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39"/>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39"/>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39"/>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39"/>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39"/>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39"/>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39"/>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2"/>
        <p:cNvGrpSpPr/>
        <p:nvPr/>
      </p:nvGrpSpPr>
      <p:grpSpPr>
        <a:xfrm>
          <a:off x="0" y="0"/>
          <a:ext cx="0" cy="0"/>
          <a:chOff x="0" y="0"/>
          <a:chExt cx="0" cy="0"/>
        </a:xfrm>
      </p:grpSpPr>
      <p:sp>
        <p:nvSpPr>
          <p:cNvPr id="203" name="Google Shape;203;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04" name="Google Shape;204;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5" name="Google Shape;205;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06" name="Google Shape;206;p40"/>
          <p:cNvPicPr preferRelativeResize="0"/>
          <p:nvPr/>
        </p:nvPicPr>
        <p:blipFill rotWithShape="1">
          <a:blip r:embed="rId2">
            <a:alphaModFix/>
          </a:blip>
          <a:srcRect/>
          <a:stretch/>
        </p:blipFill>
        <p:spPr>
          <a:xfrm>
            <a:off x="3463213" y="4730051"/>
            <a:ext cx="2217574" cy="3372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07"/>
        <p:cNvGrpSpPr/>
        <p:nvPr/>
      </p:nvGrpSpPr>
      <p:grpSpPr>
        <a:xfrm>
          <a:off x="0" y="0"/>
          <a:ext cx="0" cy="0"/>
          <a:chOff x="0" y="0"/>
          <a:chExt cx="0" cy="0"/>
        </a:xfrm>
      </p:grpSpPr>
      <p:sp>
        <p:nvSpPr>
          <p:cNvPr id="208" name="Google Shape;208;p41"/>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9" name="Google Shape;209;p41"/>
          <p:cNvSpPr txBox="1">
            <a:spLocks noGrp="1"/>
          </p:cNvSpPr>
          <p:nvPr>
            <p:ph type="body" idx="1"/>
          </p:nvPr>
        </p:nvSpPr>
        <p:spPr>
          <a:xfrm>
            <a:off x="253250" y="1857500"/>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210" name="Google Shape;210;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11" name="Google Shape;211;p41"/>
          <p:cNvPicPr preferRelativeResize="0"/>
          <p:nvPr/>
        </p:nvPicPr>
        <p:blipFill rotWithShape="1">
          <a:blip r:embed="rId2">
            <a:alphaModFix/>
          </a:blip>
          <a:srcRect/>
          <a:stretch/>
        </p:blipFill>
        <p:spPr>
          <a:xfrm>
            <a:off x="6983600" y="415175"/>
            <a:ext cx="1974051" cy="300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7"/>
        <p:cNvGrpSpPr/>
        <p:nvPr/>
      </p:nvGrpSpPr>
      <p:grpSpPr>
        <a:xfrm>
          <a:off x="0" y="0"/>
          <a:ext cx="0" cy="0"/>
          <a:chOff x="0" y="0"/>
          <a:chExt cx="0" cy="0"/>
        </a:xfrm>
      </p:grpSpPr>
      <p:sp>
        <p:nvSpPr>
          <p:cNvPr id="218" name="Google Shape;218;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19" name="Google Shape;219;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0" name="Google Shape;22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21" name="Google Shape;221;p43"/>
          <p:cNvPicPr preferRelativeResize="0"/>
          <p:nvPr/>
        </p:nvPicPr>
        <p:blipFill rotWithShape="1">
          <a:blip r:embed="rId2">
            <a:alphaModFix/>
          </a:blip>
          <a:srcRect/>
          <a:stretch/>
        </p:blipFill>
        <p:spPr>
          <a:xfrm>
            <a:off x="3463213" y="4730051"/>
            <a:ext cx="2217574" cy="3372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2"/>
        <p:cNvGrpSpPr/>
        <p:nvPr/>
      </p:nvGrpSpPr>
      <p:grpSpPr>
        <a:xfrm>
          <a:off x="0" y="0"/>
          <a:ext cx="0" cy="0"/>
          <a:chOff x="0" y="0"/>
          <a:chExt cx="0" cy="0"/>
        </a:xfrm>
      </p:grpSpPr>
      <p:sp>
        <p:nvSpPr>
          <p:cNvPr id="223" name="Google Shape;223;p44"/>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4" name="Google Shape;224;p44"/>
          <p:cNvSpPr txBox="1">
            <a:spLocks noGrp="1"/>
          </p:cNvSpPr>
          <p:nvPr>
            <p:ph type="body" idx="1"/>
          </p:nvPr>
        </p:nvSpPr>
        <p:spPr>
          <a:xfrm>
            <a:off x="253250" y="1857500"/>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225" name="Google Shape;225;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26" name="Google Shape;226;p44"/>
          <p:cNvPicPr preferRelativeResize="0"/>
          <p:nvPr/>
        </p:nvPicPr>
        <p:blipFill rotWithShape="1">
          <a:blip r:embed="rId2">
            <a:alphaModFix/>
          </a:blip>
          <a:srcRect/>
          <a:stretch/>
        </p:blipFill>
        <p:spPr>
          <a:xfrm>
            <a:off x="6983600" y="415175"/>
            <a:ext cx="1974051" cy="3001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9" name="Google Shape;229;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46"/>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32" name="Google Shape;232;p4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33" name="Google Shape;233;p4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34" name="Google Shape;234;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5"/>
        <p:cNvGrpSpPr/>
        <p:nvPr/>
      </p:nvGrpSpPr>
      <p:grpSpPr>
        <a:xfrm>
          <a:off x="0" y="0"/>
          <a:ext cx="0" cy="0"/>
          <a:chOff x="0" y="0"/>
          <a:chExt cx="0" cy="0"/>
        </a:xfrm>
      </p:grpSpPr>
      <p:sp>
        <p:nvSpPr>
          <p:cNvPr id="236" name="Google Shape;236;p4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37" name="Google Shape;237;p4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38" name="Google Shape;238;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9"/>
        <p:cNvGrpSpPr/>
        <p:nvPr/>
      </p:nvGrpSpPr>
      <p:grpSpPr>
        <a:xfrm>
          <a:off x="0" y="0"/>
          <a:ext cx="0" cy="0"/>
          <a:chOff x="0" y="0"/>
          <a:chExt cx="0" cy="0"/>
        </a:xfrm>
      </p:grpSpPr>
      <p:sp>
        <p:nvSpPr>
          <p:cNvPr id="240" name="Google Shape;240;p4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242" name="Google Shape;242;p4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3" name="Google Shape;243;p4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244" name="Google Shape;244;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5"/>
        <p:cNvGrpSpPr/>
        <p:nvPr/>
      </p:nvGrpSpPr>
      <p:grpSpPr>
        <a:xfrm>
          <a:off x="0" y="0"/>
          <a:ext cx="0" cy="0"/>
          <a:chOff x="0" y="0"/>
          <a:chExt cx="0" cy="0"/>
        </a:xfrm>
      </p:grpSpPr>
      <p:sp>
        <p:nvSpPr>
          <p:cNvPr id="246" name="Google Shape;246;p4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247" name="Google Shape;247;p4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248" name="Google Shape;248;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9"/>
        <p:cNvGrpSpPr/>
        <p:nvPr/>
      </p:nvGrpSpPr>
      <p:grpSpPr>
        <a:xfrm>
          <a:off x="0" y="0"/>
          <a:ext cx="0" cy="0"/>
          <a:chOff x="0" y="0"/>
          <a:chExt cx="0" cy="0"/>
        </a:xfrm>
      </p:grpSpPr>
      <p:sp>
        <p:nvSpPr>
          <p:cNvPr id="30" name="Google Shape;30;p7"/>
          <p:cNvSpPr txBox="1">
            <a:spLocks noGrp="1"/>
          </p:cNvSpPr>
          <p:nvPr>
            <p:ph type="subTitle" idx="1"/>
          </p:nvPr>
        </p:nvSpPr>
        <p:spPr>
          <a:xfrm>
            <a:off x="391680" y="776520"/>
            <a:ext cx="8519760" cy="2652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1" name="Google Shape;31;p7"/>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9"/>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0"/>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1pPr>
            <a:lvl2pPr marL="0" lvl="1"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2pPr>
            <a:lvl3pPr marL="0" lvl="2"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3pPr>
            <a:lvl4pPr marL="0" lvl="3"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4pPr>
            <a:lvl5pPr marL="0" lvl="4"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5pPr>
            <a:lvl6pPr marL="0" lvl="5"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6pPr>
            <a:lvl7pPr marL="0" lvl="6"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7pPr>
            <a:lvl8pPr marL="0" lvl="7"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8pPr>
            <a:lvl9pPr marL="0" lvl="8" indent="0" algn="r">
              <a:lnSpc>
                <a:spcPct val="100000"/>
              </a:lnSpc>
              <a:spcBef>
                <a:spcPts val="0"/>
              </a:spcBef>
              <a:buClr>
                <a:srgbClr val="595959"/>
              </a:buClr>
              <a:buSzPts val="1000"/>
              <a:buFont typeface="Arial"/>
              <a:buNone/>
              <a:defRPr sz="1000" b="0" strike="noStrik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image" Target="../media/image1.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2.png"/><Relationship Id="rId4" Type="http://schemas.openxmlformats.org/officeDocument/2006/relationships/slideLayout" Target="../slideLayouts/slideLayout4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5">
            <a:alphaModFix/>
          </a:blip>
          <a:srcRect/>
          <a:stretch/>
        </p:blipFill>
        <p:spPr>
          <a:xfrm>
            <a:off x="216000" y="216000"/>
            <a:ext cx="1506960" cy="647280"/>
          </a:xfrm>
          <a:prstGeom prst="rect">
            <a:avLst/>
          </a:prstGeom>
          <a:noFill/>
          <a:ln>
            <a:noFill/>
          </a:ln>
        </p:spPr>
      </p:pic>
      <p:pic>
        <p:nvPicPr>
          <p:cNvPr id="7" name="Google Shape;7;p1"/>
          <p:cNvPicPr preferRelativeResize="0"/>
          <p:nvPr/>
        </p:nvPicPr>
        <p:blipFill rotWithShape="1">
          <a:blip r:embed="rId16">
            <a:alphaModFix/>
          </a:blip>
          <a:srcRect/>
          <a:stretch/>
        </p:blipFill>
        <p:spPr>
          <a:xfrm>
            <a:off x="3463200" y="4730040"/>
            <a:ext cx="2216880" cy="336600"/>
          </a:xfrm>
          <a:prstGeom prst="rect">
            <a:avLst/>
          </a:prstGeom>
          <a:noFill/>
          <a:ln>
            <a:noFill/>
          </a:ln>
        </p:spPr>
      </p:pic>
      <p:sp>
        <p:nvSpPr>
          <p:cNvPr id="8" name="Google Shape;8;p1"/>
          <p:cNvSpPr txBox="1">
            <a:spLocks noGrp="1"/>
          </p:cNvSpPr>
          <p:nvPr>
            <p:ph type="title"/>
          </p:nvPr>
        </p:nvSpPr>
        <p:spPr>
          <a:xfrm>
            <a:off x="391680" y="776520"/>
            <a:ext cx="8519760" cy="57204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marR="0" lvl="0"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1pPr>
            <a:lvl2pPr marL="0" marR="0" lvl="1"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2pPr>
            <a:lvl3pPr marL="0" marR="0" lvl="2"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3pPr>
            <a:lvl4pPr marL="0" marR="0" lvl="3"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4pPr>
            <a:lvl5pPr marL="0" marR="0" lvl="4"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5pPr>
            <a:lvl6pPr marL="0" marR="0" lvl="5"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6pPr>
            <a:lvl7pPr marL="0" marR="0" lvl="6"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7pPr>
            <a:lvl8pPr marL="0" marR="0" lvl="7"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8pPr>
            <a:lvl9pPr marL="0" marR="0" lvl="8"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10" name="Google Shape;10;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71"/>
        <p:cNvGrpSpPr/>
        <p:nvPr/>
      </p:nvGrpSpPr>
      <p:grpSpPr>
        <a:xfrm>
          <a:off x="0" y="0"/>
          <a:ext cx="0" cy="0"/>
          <a:chOff x="0" y="0"/>
          <a:chExt cx="0" cy="0"/>
        </a:xfrm>
      </p:grpSpPr>
      <p:pic>
        <p:nvPicPr>
          <p:cNvPr id="72" name="Google Shape;72;p14"/>
          <p:cNvPicPr preferRelativeResize="0"/>
          <p:nvPr/>
        </p:nvPicPr>
        <p:blipFill rotWithShape="1">
          <a:blip r:embed="rId15">
            <a:alphaModFix/>
          </a:blip>
          <a:srcRect/>
          <a:stretch/>
        </p:blipFill>
        <p:spPr>
          <a:xfrm>
            <a:off x="216000" y="216000"/>
            <a:ext cx="1506960" cy="647280"/>
          </a:xfrm>
          <a:prstGeom prst="rect">
            <a:avLst/>
          </a:prstGeom>
          <a:noFill/>
          <a:ln>
            <a:noFill/>
          </a:ln>
        </p:spPr>
      </p:pic>
      <p:pic>
        <p:nvPicPr>
          <p:cNvPr id="73" name="Google Shape;73;p14"/>
          <p:cNvPicPr preferRelativeResize="0"/>
          <p:nvPr/>
        </p:nvPicPr>
        <p:blipFill rotWithShape="1">
          <a:blip r:embed="rId16">
            <a:alphaModFix/>
          </a:blip>
          <a:srcRect/>
          <a:stretch/>
        </p:blipFill>
        <p:spPr>
          <a:xfrm>
            <a:off x="6983640" y="415080"/>
            <a:ext cx="1973160" cy="299520"/>
          </a:xfrm>
          <a:prstGeom prst="rect">
            <a:avLst/>
          </a:prstGeom>
          <a:noFill/>
          <a:ln>
            <a:noFill/>
          </a:ln>
        </p:spPr>
      </p:pic>
      <p:sp>
        <p:nvSpPr>
          <p:cNvPr id="74" name="Google Shape;74;p14"/>
          <p:cNvSpPr txBox="1">
            <a:spLocks noGrp="1"/>
          </p:cNvSpPr>
          <p:nvPr>
            <p:ph type="title"/>
          </p:nvPr>
        </p:nvSpPr>
        <p:spPr>
          <a:xfrm>
            <a:off x="391680" y="776520"/>
            <a:ext cx="8519760" cy="57204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 name="Google Shape;75;p14"/>
          <p:cNvSpPr txBox="1">
            <a:spLocks noGrp="1"/>
          </p:cNvSpPr>
          <p:nvPr>
            <p:ph type="body" idx="1"/>
          </p:nvPr>
        </p:nvSpPr>
        <p:spPr>
          <a:xfrm>
            <a:off x="457200" y="1203480"/>
            <a:ext cx="8228880" cy="29826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 name="Google Shape;76;p14"/>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marR="0" lvl="0"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1pPr>
            <a:lvl2pPr marL="0" marR="0" lvl="1"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2pPr>
            <a:lvl3pPr marL="0" marR="0" lvl="2"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3pPr>
            <a:lvl4pPr marL="0" marR="0" lvl="3"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4pPr>
            <a:lvl5pPr marL="0" marR="0" lvl="4"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5pPr>
            <a:lvl6pPr marL="0" marR="0" lvl="5"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6pPr>
            <a:lvl7pPr marL="0" marR="0" lvl="6"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7pPr>
            <a:lvl8pPr marL="0" marR="0" lvl="7"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8pPr>
            <a:lvl9pPr marL="0" marR="0" lvl="8"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137"/>
        <p:cNvGrpSpPr/>
        <p:nvPr/>
      </p:nvGrpSpPr>
      <p:grpSpPr>
        <a:xfrm>
          <a:off x="0" y="0"/>
          <a:ext cx="0" cy="0"/>
          <a:chOff x="0" y="0"/>
          <a:chExt cx="0" cy="0"/>
        </a:xfrm>
      </p:grpSpPr>
      <p:pic>
        <p:nvPicPr>
          <p:cNvPr id="138" name="Google Shape;138;p27"/>
          <p:cNvPicPr preferRelativeResize="0"/>
          <p:nvPr/>
        </p:nvPicPr>
        <p:blipFill rotWithShape="1">
          <a:blip r:embed="rId17">
            <a:alphaModFix/>
          </a:blip>
          <a:srcRect/>
          <a:stretch/>
        </p:blipFill>
        <p:spPr>
          <a:xfrm>
            <a:off x="216000" y="216000"/>
            <a:ext cx="1506960" cy="647280"/>
          </a:xfrm>
          <a:prstGeom prst="rect">
            <a:avLst/>
          </a:prstGeom>
          <a:noFill/>
          <a:ln>
            <a:noFill/>
          </a:ln>
        </p:spPr>
      </p:pic>
      <p:sp>
        <p:nvSpPr>
          <p:cNvPr id="139" name="Google Shape;139;p27"/>
          <p:cNvSpPr txBox="1">
            <a:spLocks noGrp="1"/>
          </p:cNvSpPr>
          <p:nvPr>
            <p:ph type="title"/>
          </p:nvPr>
        </p:nvSpPr>
        <p:spPr>
          <a:xfrm>
            <a:off x="391680" y="776520"/>
            <a:ext cx="8519760" cy="57204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27"/>
          <p:cNvSpPr txBox="1">
            <a:spLocks noGrp="1"/>
          </p:cNvSpPr>
          <p:nvPr>
            <p:ph type="sldNum" idx="12"/>
          </p:nvPr>
        </p:nvSpPr>
        <p:spPr>
          <a:xfrm>
            <a:off x="8472600" y="4663080"/>
            <a:ext cx="547920" cy="392760"/>
          </a:xfrm>
          <a:prstGeom prst="rect">
            <a:avLst/>
          </a:prstGeom>
          <a:noFill/>
          <a:ln>
            <a:noFill/>
          </a:ln>
        </p:spPr>
        <p:txBody>
          <a:bodyPr spcFirstLastPara="1" wrap="square" lIns="90000" tIns="91425" rIns="90000" bIns="91425" anchor="ctr" anchorCtr="0">
            <a:noAutofit/>
          </a:bodyPr>
          <a:lstStyle>
            <a:lvl1pPr marL="0" marR="0" lvl="0"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1pPr>
            <a:lvl2pPr marL="0" marR="0" lvl="1"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2pPr>
            <a:lvl3pPr marL="0" marR="0" lvl="2"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3pPr>
            <a:lvl4pPr marL="0" marR="0" lvl="3"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4pPr>
            <a:lvl5pPr marL="0" marR="0" lvl="4"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5pPr>
            <a:lvl6pPr marL="0" marR="0" lvl="5"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6pPr>
            <a:lvl7pPr marL="0" marR="0" lvl="6"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7pPr>
            <a:lvl8pPr marL="0" marR="0" lvl="7"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8pPr>
            <a:lvl9pPr marL="0" marR="0" lvl="8" indent="0" algn="r" rtl="0">
              <a:lnSpc>
                <a:spcPct val="100000"/>
              </a:lnSpc>
              <a:spcBef>
                <a:spcPts val="0"/>
              </a:spcBef>
              <a:buClr>
                <a:srgbClr val="595959"/>
              </a:buClr>
              <a:buSzPts val="1000"/>
              <a:buFont typeface="Arial"/>
              <a:buNone/>
              <a:defRPr sz="10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141" name="Google Shape;141;p2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212"/>
        <p:cNvGrpSpPr/>
        <p:nvPr/>
      </p:nvGrpSpPr>
      <p:grpSpPr>
        <a:xfrm>
          <a:off x="0" y="0"/>
          <a:ext cx="0" cy="0"/>
          <a:chOff x="0" y="0"/>
          <a:chExt cx="0" cy="0"/>
        </a:xfrm>
      </p:grpSpPr>
      <p:sp>
        <p:nvSpPr>
          <p:cNvPr id="213" name="Google Shape;213;p42"/>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14" name="Google Shape;214;p42"/>
          <p:cNvSpPr txBox="1">
            <a:spLocks noGrp="1"/>
          </p:cNvSpPr>
          <p:nvPr>
            <p:ph type="body" idx="1"/>
          </p:nvPr>
        </p:nvSpPr>
        <p:spPr>
          <a:xfrm>
            <a:off x="311700" y="1506800"/>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15" name="Google Shape;21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16" name="Google Shape;216;p42"/>
          <p:cNvPicPr preferRelativeResize="0"/>
          <p:nvPr/>
        </p:nvPicPr>
        <p:blipFill rotWithShape="1">
          <a:blip r:embed="rId10">
            <a:alphaModFix/>
          </a:blip>
          <a:srcRect/>
          <a:stretch/>
        </p:blipFill>
        <p:spPr>
          <a:xfrm>
            <a:off x="216000" y="216000"/>
            <a:ext cx="1507681" cy="6479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41.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0"/>
          <p:cNvSpPr/>
          <p:nvPr/>
        </p:nvSpPr>
        <p:spPr>
          <a:xfrm>
            <a:off x="142920" y="1015920"/>
            <a:ext cx="8336160" cy="864360"/>
          </a:xfrm>
          <a:prstGeom prst="rect">
            <a:avLst/>
          </a:prstGeom>
          <a:noFill/>
          <a:ln>
            <a:noFill/>
          </a:ln>
        </p:spPr>
        <p:txBody>
          <a:bodyPr spcFirstLastPara="1" wrap="square" lIns="0" tIns="11500" rIns="0" bIns="0" anchor="t" anchorCtr="0">
            <a:noAutofit/>
          </a:bodyPr>
          <a:lstStyle/>
          <a:p>
            <a:pPr marL="12600" marR="0" lvl="0" indent="0" algn="r" rtl="0">
              <a:lnSpc>
                <a:spcPct val="100000"/>
              </a:lnSpc>
              <a:spcBef>
                <a:spcPts val="0"/>
              </a:spcBef>
              <a:spcAft>
                <a:spcPts val="0"/>
              </a:spcAft>
              <a:buClr>
                <a:srgbClr val="002060"/>
              </a:buClr>
              <a:buSzPts val="2800"/>
              <a:buFont typeface="Helvetica Neue"/>
              <a:buNone/>
            </a:pPr>
            <a:r>
              <a:rPr lang="en-US" sz="2800" b="1" i="0" u="none" strike="noStrike" cap="none">
                <a:solidFill>
                  <a:srgbClr val="002060"/>
                </a:solidFill>
                <a:latin typeface="Helvetica Neue"/>
                <a:ea typeface="Helvetica Neue"/>
                <a:cs typeface="Helvetica Neue"/>
                <a:sym typeface="Helvetica Neue"/>
              </a:rPr>
              <a:t>Department of Master of Computer Applications</a:t>
            </a:r>
            <a:endParaRPr sz="2800" b="0" i="0" u="none" strike="noStrike" cap="none">
              <a:solidFill>
                <a:schemeClr val="dk1"/>
              </a:solidFill>
              <a:latin typeface="Arial"/>
              <a:ea typeface="Arial"/>
              <a:cs typeface="Arial"/>
              <a:sym typeface="Arial"/>
            </a:endParaRPr>
          </a:p>
        </p:txBody>
      </p:sp>
      <p:sp>
        <p:nvSpPr>
          <p:cNvPr id="254" name="Google Shape;254;p50"/>
          <p:cNvSpPr/>
          <p:nvPr/>
        </p:nvSpPr>
        <p:spPr>
          <a:xfrm>
            <a:off x="1494000" y="1764360"/>
            <a:ext cx="6154920" cy="559800"/>
          </a:xfrm>
          <a:prstGeom prst="rect">
            <a:avLst/>
          </a:prstGeom>
          <a:noFill/>
          <a:ln>
            <a:noFill/>
          </a:ln>
        </p:spPr>
        <p:txBody>
          <a:bodyPr spcFirstLastPara="1" wrap="square" lIns="0" tIns="11500" rIns="0" bIns="0" anchor="t" anchorCtr="0">
            <a:noAutofit/>
          </a:bodyPr>
          <a:lstStyle/>
          <a:p>
            <a:pPr marL="12600" marR="0" lvl="0" indent="0" algn="ctr" rtl="0">
              <a:lnSpc>
                <a:spcPct val="100000"/>
              </a:lnSpc>
              <a:spcBef>
                <a:spcPts val="0"/>
              </a:spcBef>
              <a:spcAft>
                <a:spcPts val="0"/>
              </a:spcAft>
              <a:buClr>
                <a:srgbClr val="002060"/>
              </a:buClr>
              <a:buSzPts val="3600"/>
              <a:buFont typeface="Helvetica Neue"/>
              <a:buNone/>
            </a:pPr>
            <a:r>
              <a:rPr lang="en-US" sz="3600" b="1" i="0" u="none" strike="noStrike" cap="none">
                <a:solidFill>
                  <a:srgbClr val="002060"/>
                </a:solidFill>
                <a:latin typeface="Helvetica Neue"/>
                <a:ea typeface="Helvetica Neue"/>
                <a:cs typeface="Helvetica Neue"/>
                <a:sym typeface="Helvetica Neue"/>
              </a:rPr>
              <a:t>Design Thinking</a:t>
            </a:r>
            <a:endParaRPr sz="3600" b="0" i="0" u="none" strike="noStrike" cap="none">
              <a:solidFill>
                <a:schemeClr val="dk1"/>
              </a:solidFill>
              <a:latin typeface="Arial"/>
              <a:ea typeface="Arial"/>
              <a:cs typeface="Arial"/>
              <a:sym typeface="Arial"/>
            </a:endParaRPr>
          </a:p>
        </p:txBody>
      </p:sp>
      <p:sp>
        <p:nvSpPr>
          <p:cNvPr id="255" name="Google Shape;255;p50"/>
          <p:cNvSpPr/>
          <p:nvPr/>
        </p:nvSpPr>
        <p:spPr>
          <a:xfrm>
            <a:off x="414360" y="3378960"/>
            <a:ext cx="3714120" cy="13683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Rajath Katti(1RV23MC079)</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Niranjan Patil(1RV23MC063)</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Priya Jyoti(1RV23MC074)</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Pratheek Nayak(1RV23MC170)</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6" name="Google Shape;256;p50"/>
          <p:cNvSpPr/>
          <p:nvPr/>
        </p:nvSpPr>
        <p:spPr>
          <a:xfrm>
            <a:off x="338040" y="2475360"/>
            <a:ext cx="8314560" cy="620640"/>
          </a:xfrm>
          <a:prstGeom prst="rect">
            <a:avLst/>
          </a:prstGeom>
          <a:noFill/>
          <a:ln>
            <a:noFill/>
          </a:ln>
        </p:spPr>
        <p:txBody>
          <a:bodyPr spcFirstLastPara="1" wrap="square" lIns="0" tIns="11500" rIns="0" bIns="0" anchor="t" anchorCtr="0">
            <a:noAutofit/>
          </a:bodyPr>
          <a:lstStyle/>
          <a:p>
            <a:pPr marL="12600" marR="0" lvl="0" indent="0" algn="ctr" rtl="0">
              <a:lnSpc>
                <a:spcPct val="100000"/>
              </a:lnSpc>
              <a:spcBef>
                <a:spcPts val="0"/>
              </a:spcBef>
              <a:spcAft>
                <a:spcPts val="0"/>
              </a:spcAft>
              <a:buClr>
                <a:srgbClr val="000000"/>
              </a:buClr>
              <a:buSzPts val="4000"/>
              <a:buFont typeface="Calibri"/>
              <a:buNone/>
            </a:pPr>
            <a:r>
              <a:rPr lang="en-US" sz="4000" b="0" i="0" u="none" strike="noStrike" cap="none">
                <a:solidFill>
                  <a:srgbClr val="000000"/>
                </a:solidFill>
                <a:latin typeface="Calibri"/>
                <a:ea typeface="Calibri"/>
                <a:cs typeface="Calibri"/>
                <a:sym typeface="Calibri"/>
              </a:rPr>
              <a:t>Natural Fencing for Farms.</a:t>
            </a:r>
            <a:endParaRPr sz="40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9"/>
          <p:cNvSpPr txBox="1">
            <a:spLocks noGrp="1"/>
          </p:cNvSpPr>
          <p:nvPr>
            <p:ph type="title" idx="4294967295"/>
          </p:nvPr>
        </p:nvSpPr>
        <p:spPr>
          <a:xfrm>
            <a:off x="391680" y="934200"/>
            <a:ext cx="8519760" cy="572040"/>
          </a:xfrm>
          <a:prstGeom prst="rect">
            <a:avLst/>
          </a:prstGeom>
          <a:noFill/>
          <a:ln>
            <a:noFill/>
          </a:ln>
        </p:spPr>
        <p:txBody>
          <a:bodyPr spcFirstLastPara="1" wrap="square" lIns="0" tIns="91425" rIns="0" bIns="91425" anchor="t" anchorCtr="0">
            <a:normAutofit fontScale="91000"/>
          </a:bodyPr>
          <a:lstStyle/>
          <a:p>
            <a:pPr marL="0" marR="0" lvl="0" indent="0" algn="l" rtl="0">
              <a:lnSpc>
                <a:spcPct val="100000"/>
              </a:lnSpc>
              <a:spcBef>
                <a:spcPts val="0"/>
              </a:spcBef>
              <a:spcAft>
                <a:spcPts val="0"/>
              </a:spcAft>
              <a:buClr>
                <a:srgbClr val="000000"/>
              </a:buClr>
              <a:buSzPct val="100000"/>
              <a:buFont typeface="Arial"/>
              <a:buNone/>
            </a:pPr>
            <a:r>
              <a:rPr lang="en-US" sz="2800" b="0" i="0" u="none" strike="noStrike" cap="none">
                <a:solidFill>
                  <a:srgbClr val="000000"/>
                </a:solidFill>
                <a:latin typeface="Arial"/>
                <a:ea typeface="Arial"/>
                <a:cs typeface="Arial"/>
                <a:sym typeface="Arial"/>
              </a:rPr>
              <a:t>Images</a:t>
            </a:r>
            <a:endParaRPr sz="2800" b="0" i="0" u="none" strike="noStrike" cap="none">
              <a:solidFill>
                <a:schemeClr val="dk1"/>
              </a:solidFill>
              <a:latin typeface="Arial"/>
              <a:ea typeface="Arial"/>
              <a:cs typeface="Arial"/>
              <a:sym typeface="Arial"/>
            </a:endParaRPr>
          </a:p>
        </p:txBody>
      </p:sp>
      <p:pic>
        <p:nvPicPr>
          <p:cNvPr id="308" name="Google Shape;308;p59" descr="A long shot of a hedge&#10;&#10;Description automatically generated"/>
          <p:cNvPicPr preferRelativeResize="0"/>
          <p:nvPr/>
        </p:nvPicPr>
        <p:blipFill rotWithShape="1">
          <a:blip r:embed="rId3">
            <a:alphaModFix/>
          </a:blip>
          <a:srcRect/>
          <a:stretch/>
        </p:blipFill>
        <p:spPr>
          <a:xfrm>
            <a:off x="391680" y="1690920"/>
            <a:ext cx="4075920" cy="2718360"/>
          </a:xfrm>
          <a:prstGeom prst="rect">
            <a:avLst/>
          </a:prstGeom>
          <a:noFill/>
          <a:ln>
            <a:noFill/>
          </a:ln>
        </p:spPr>
      </p:pic>
      <p:pic>
        <p:nvPicPr>
          <p:cNvPr id="309" name="Google Shape;309;p59" descr="Long shot of bamboo stems&#10;&#10;Description automatically generated"/>
          <p:cNvPicPr preferRelativeResize="0"/>
          <p:nvPr/>
        </p:nvPicPr>
        <p:blipFill rotWithShape="1">
          <a:blip r:embed="rId4">
            <a:alphaModFix/>
          </a:blip>
          <a:srcRect/>
          <a:stretch/>
        </p:blipFill>
        <p:spPr>
          <a:xfrm>
            <a:off x="5194440" y="1625400"/>
            <a:ext cx="2914560" cy="2849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60" descr="A group of cactus in a fence&#10;&#10;Description automatically generated"/>
          <p:cNvPicPr preferRelativeResize="0"/>
          <p:nvPr/>
        </p:nvPicPr>
        <p:blipFill rotWithShape="1">
          <a:blip r:embed="rId3">
            <a:alphaModFix/>
          </a:blip>
          <a:srcRect/>
          <a:stretch/>
        </p:blipFill>
        <p:spPr>
          <a:xfrm>
            <a:off x="639000" y="1047240"/>
            <a:ext cx="3397680" cy="3397680"/>
          </a:xfrm>
          <a:prstGeom prst="rect">
            <a:avLst/>
          </a:prstGeom>
          <a:noFill/>
          <a:ln>
            <a:noFill/>
          </a:ln>
        </p:spPr>
      </p:pic>
      <p:pic>
        <p:nvPicPr>
          <p:cNvPr id="315" name="Google Shape;315;p60" descr="A group of trees and bushes&#10;&#10;Description automatically generated"/>
          <p:cNvPicPr preferRelativeResize="0"/>
          <p:nvPr/>
        </p:nvPicPr>
        <p:blipFill rotWithShape="1">
          <a:blip r:embed="rId4">
            <a:alphaModFix/>
          </a:blip>
          <a:srcRect/>
          <a:stretch/>
        </p:blipFill>
        <p:spPr>
          <a:xfrm>
            <a:off x="4467600" y="1047240"/>
            <a:ext cx="3633840" cy="35467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61" descr="A close-up of a fence&#10;&#10;Description automatically generated"/>
          <p:cNvPicPr preferRelativeResize="0"/>
          <p:nvPr/>
        </p:nvPicPr>
        <p:blipFill rotWithShape="1">
          <a:blip r:embed="rId3">
            <a:alphaModFix/>
          </a:blip>
          <a:srcRect/>
          <a:stretch/>
        </p:blipFill>
        <p:spPr>
          <a:xfrm>
            <a:off x="376920" y="910440"/>
            <a:ext cx="8389440" cy="402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62" descr="A close-up of a website&#10;&#10;Description automatically generated"/>
          <p:cNvPicPr preferRelativeResize="0"/>
          <p:nvPr/>
        </p:nvPicPr>
        <p:blipFill rotWithShape="1">
          <a:blip r:embed="rId3">
            <a:alphaModFix/>
          </a:blip>
          <a:srcRect/>
          <a:stretch/>
        </p:blipFill>
        <p:spPr>
          <a:xfrm>
            <a:off x="0" y="986760"/>
            <a:ext cx="9143280" cy="363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63" descr="A screenshot of a website&#10;&#10;Description automatically generated"/>
          <p:cNvPicPr preferRelativeResize="0"/>
          <p:nvPr/>
        </p:nvPicPr>
        <p:blipFill rotWithShape="1">
          <a:blip r:embed="rId3">
            <a:alphaModFix/>
          </a:blip>
          <a:srcRect/>
          <a:stretch/>
        </p:blipFill>
        <p:spPr>
          <a:xfrm>
            <a:off x="1260000" y="1260000"/>
            <a:ext cx="5613120" cy="35013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64" descr="A person in a white robe pointing to a tree&#10;&#10;Description automatically generated"/>
          <p:cNvPicPr preferRelativeResize="0"/>
          <p:nvPr/>
        </p:nvPicPr>
        <p:blipFill rotWithShape="1">
          <a:blip r:embed="rId3">
            <a:alphaModFix/>
          </a:blip>
          <a:srcRect/>
          <a:stretch/>
        </p:blipFill>
        <p:spPr>
          <a:xfrm>
            <a:off x="960120" y="777240"/>
            <a:ext cx="7444080" cy="41792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US" b="1">
                <a:solidFill>
                  <a:srgbClr val="002060"/>
                </a:solidFill>
              </a:rPr>
              <a:t>Natural Fencing for Farms – Define Phase</a:t>
            </a:r>
            <a:endParaRPr b="1">
              <a:solidFill>
                <a:srgbClr val="002060"/>
              </a:solidFill>
            </a:endParaRPr>
          </a:p>
        </p:txBody>
      </p:sp>
      <p:sp>
        <p:nvSpPr>
          <p:cNvPr id="341" name="Google Shape;341;p6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solidFill>
                  <a:schemeClr val="dk1"/>
                </a:solidFill>
              </a:rPr>
              <a:t>A cost-effective and eco-friendly solution for farmers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6"/>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70707"/>
              <a:buNone/>
            </a:pPr>
            <a:r>
              <a:rPr lang="en-US" b="1">
                <a:solidFill>
                  <a:srgbClr val="002060"/>
                </a:solidFill>
              </a:rPr>
              <a:t>Problem Overview</a:t>
            </a:r>
            <a:endParaRPr b="1">
              <a:solidFill>
                <a:srgbClr val="002060"/>
              </a:solidFill>
            </a:endParaRPr>
          </a:p>
        </p:txBody>
      </p:sp>
      <p:sp>
        <p:nvSpPr>
          <p:cNvPr id="347" name="Google Shape;347;p66"/>
          <p:cNvSpPr txBox="1">
            <a:spLocks noGrp="1"/>
          </p:cNvSpPr>
          <p:nvPr>
            <p:ph type="body" idx="1"/>
          </p:nvPr>
        </p:nvSpPr>
        <p:spPr>
          <a:xfrm>
            <a:off x="246050" y="1475150"/>
            <a:ext cx="8520600" cy="34164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15000"/>
              </a:lnSpc>
              <a:spcBef>
                <a:spcPts val="0"/>
              </a:spcBef>
              <a:spcAft>
                <a:spcPts val="0"/>
              </a:spcAft>
              <a:buClr>
                <a:schemeClr val="dk1"/>
              </a:buClr>
              <a:buSzPct val="39285"/>
              <a:buFont typeface="Arial"/>
              <a:buNone/>
            </a:pPr>
            <a:r>
              <a:rPr lang="en-US">
                <a:solidFill>
                  <a:schemeClr val="dk1"/>
                </a:solidFill>
              </a:rPr>
              <a:t>The Problem – Lack of Affordable Farm Fencing</a:t>
            </a:r>
            <a:endParaRPr>
              <a:solidFill>
                <a:schemeClr val="dk1"/>
              </a:solidFill>
            </a:endParaRPr>
          </a:p>
          <a:p>
            <a:pPr marL="457200" lvl="0" indent="-308610" algn="l" rtl="0">
              <a:lnSpc>
                <a:spcPct val="115000"/>
              </a:lnSpc>
              <a:spcBef>
                <a:spcPts val="0"/>
              </a:spcBef>
              <a:spcAft>
                <a:spcPts val="0"/>
              </a:spcAft>
              <a:buClr>
                <a:schemeClr val="dk1"/>
              </a:buClr>
              <a:buSzPct val="64285"/>
              <a:buChar char="●"/>
            </a:pPr>
            <a:r>
              <a:rPr lang="en-US">
                <a:solidFill>
                  <a:schemeClr val="dk1"/>
                </a:solidFill>
              </a:rPr>
              <a:t>Many small-scale and low-income farmers cannot afford traditional fencing materials like barbed wire, metal, or wood.</a:t>
            </a:r>
            <a:endParaRPr>
              <a:solidFill>
                <a:schemeClr val="dk1"/>
              </a:solidFill>
            </a:endParaRPr>
          </a:p>
          <a:p>
            <a:pPr marL="457200" lvl="0" indent="-308610" algn="l" rtl="0">
              <a:lnSpc>
                <a:spcPct val="115000"/>
              </a:lnSpc>
              <a:spcBef>
                <a:spcPts val="0"/>
              </a:spcBef>
              <a:spcAft>
                <a:spcPts val="0"/>
              </a:spcAft>
              <a:buClr>
                <a:schemeClr val="dk1"/>
              </a:buClr>
              <a:buSzPct val="64285"/>
              <a:buChar char="●"/>
            </a:pPr>
            <a:r>
              <a:rPr lang="en-US">
                <a:solidFill>
                  <a:schemeClr val="dk1"/>
                </a:solidFill>
              </a:rPr>
              <a:t>Unfenced farms are vulnerable to:</a:t>
            </a:r>
            <a:endParaRPr>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Grazing animals (e.g., cattle, goats) that destroy crops.</a:t>
            </a:r>
            <a:endParaRPr>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Trespassers who can cause damage or theft.</a:t>
            </a:r>
            <a:endParaRPr>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Loss of crops due to lack of protection.</a:t>
            </a:r>
            <a:endParaRPr>
              <a:solidFill>
                <a:schemeClr val="dk1"/>
              </a:solidFill>
            </a:endParaRPr>
          </a:p>
          <a:p>
            <a:pPr marL="457200" lvl="0" indent="-308610" algn="l" rtl="0">
              <a:lnSpc>
                <a:spcPct val="115000"/>
              </a:lnSpc>
              <a:spcBef>
                <a:spcPts val="0"/>
              </a:spcBef>
              <a:spcAft>
                <a:spcPts val="0"/>
              </a:spcAft>
              <a:buClr>
                <a:schemeClr val="dk1"/>
              </a:buClr>
              <a:buSzPct val="64285"/>
              <a:buChar char="●"/>
            </a:pPr>
            <a:r>
              <a:rPr lang="en-US">
                <a:solidFill>
                  <a:schemeClr val="dk1"/>
                </a:solidFill>
              </a:rPr>
              <a:t>Traditional fencing solutions are expensive, labor-intensive, and often require regular maintenance, which adds to the cost.</a:t>
            </a:r>
            <a:endParaRPr>
              <a:solidFill>
                <a:schemeClr val="dk1"/>
              </a:solidFill>
            </a:endParaRPr>
          </a:p>
          <a:p>
            <a:pPr marL="457200" lvl="0" indent="-308610" algn="l" rtl="0">
              <a:lnSpc>
                <a:spcPct val="115000"/>
              </a:lnSpc>
              <a:spcBef>
                <a:spcPts val="0"/>
              </a:spcBef>
              <a:spcAft>
                <a:spcPts val="0"/>
              </a:spcAft>
              <a:buClr>
                <a:schemeClr val="dk1"/>
              </a:buClr>
              <a:buSzPct val="64285"/>
              <a:buChar char="●"/>
            </a:pPr>
            <a:r>
              <a:rPr lang="en-US" b="1">
                <a:solidFill>
                  <a:schemeClr val="dk1"/>
                </a:solidFill>
              </a:rPr>
              <a:t>NEED: </a:t>
            </a:r>
            <a:r>
              <a:rPr lang="en-US">
                <a:solidFill>
                  <a:schemeClr val="dk1"/>
                </a:solidFill>
              </a:rPr>
              <a:t>A natural, low-cost, eco-friendly alternative that provides protection while being easy to maintain.</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7"/>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70707"/>
              <a:buNone/>
            </a:pPr>
            <a:r>
              <a:rPr lang="en-US" b="1">
                <a:solidFill>
                  <a:srgbClr val="002060"/>
                </a:solidFill>
              </a:rPr>
              <a:t>User Persona</a:t>
            </a:r>
            <a:endParaRPr b="1">
              <a:solidFill>
                <a:srgbClr val="002060"/>
              </a:solidFill>
            </a:endParaRPr>
          </a:p>
        </p:txBody>
      </p:sp>
      <p:sp>
        <p:nvSpPr>
          <p:cNvPr id="353" name="Google Shape;353;p67"/>
          <p:cNvSpPr txBox="1">
            <a:spLocks noGrp="1"/>
          </p:cNvSpPr>
          <p:nvPr>
            <p:ph type="body" idx="1"/>
          </p:nvPr>
        </p:nvSpPr>
        <p:spPr>
          <a:xfrm>
            <a:off x="253250" y="1547300"/>
            <a:ext cx="8520600" cy="3416400"/>
          </a:xfrm>
          <a:prstGeom prst="rect">
            <a:avLst/>
          </a:prstGeom>
          <a:noFill/>
          <a:ln>
            <a:noFill/>
          </a:ln>
        </p:spPr>
        <p:txBody>
          <a:bodyPr spcFirstLastPara="1" wrap="square" lIns="91425" tIns="91425" rIns="91425" bIns="91425" anchor="t" anchorCtr="0">
            <a:normAutofit fontScale="62500" lnSpcReduction="10000"/>
          </a:bodyPr>
          <a:lstStyle/>
          <a:p>
            <a:pPr marL="457200" lvl="0" indent="-300037" algn="l" rtl="0">
              <a:lnSpc>
                <a:spcPct val="115000"/>
              </a:lnSpc>
              <a:spcBef>
                <a:spcPts val="0"/>
              </a:spcBef>
              <a:spcAft>
                <a:spcPts val="0"/>
              </a:spcAft>
              <a:buClr>
                <a:schemeClr val="dk1"/>
              </a:buClr>
              <a:buSzPct val="64285"/>
              <a:buChar char="●"/>
            </a:pPr>
            <a:r>
              <a:rPr lang="en-US" b="1">
                <a:solidFill>
                  <a:schemeClr val="dk1"/>
                </a:solidFill>
              </a:rPr>
              <a:t>Persona: </a:t>
            </a:r>
            <a:r>
              <a:rPr lang="en-US">
                <a:solidFill>
                  <a:schemeClr val="dk1"/>
                </a:solidFill>
              </a:rPr>
              <a:t>A small-scale farmer named Ram, with a 2-acre farm, primarily growing vegetables for local markets.</a:t>
            </a:r>
            <a:endParaRPr>
              <a:solidFill>
                <a:schemeClr val="dk1"/>
              </a:solidFill>
            </a:endParaRPr>
          </a:p>
          <a:p>
            <a:pPr marL="457200" lvl="0" indent="0" algn="l" rtl="0">
              <a:lnSpc>
                <a:spcPct val="115000"/>
              </a:lnSpc>
              <a:spcBef>
                <a:spcPts val="0"/>
              </a:spcBef>
              <a:spcAft>
                <a:spcPts val="0"/>
              </a:spcAft>
              <a:buSzPct val="64285"/>
              <a:buNone/>
            </a:pPr>
            <a:endParaRPr>
              <a:solidFill>
                <a:schemeClr val="dk1"/>
              </a:solidFill>
            </a:endParaRPr>
          </a:p>
          <a:p>
            <a:pPr marL="457200" lvl="0" indent="-300037" algn="l" rtl="0">
              <a:lnSpc>
                <a:spcPct val="115000"/>
              </a:lnSpc>
              <a:spcBef>
                <a:spcPts val="0"/>
              </a:spcBef>
              <a:spcAft>
                <a:spcPts val="0"/>
              </a:spcAft>
              <a:buClr>
                <a:schemeClr val="dk1"/>
              </a:buClr>
              <a:buSzPct val="64285"/>
              <a:buChar char="●"/>
            </a:pPr>
            <a:r>
              <a:rPr lang="en-US" b="1">
                <a:solidFill>
                  <a:schemeClr val="dk1"/>
                </a:solidFill>
              </a:rPr>
              <a:t>Challenges:</a:t>
            </a:r>
            <a:endParaRPr b="1">
              <a:solidFill>
                <a:schemeClr val="dk1"/>
              </a:solidFill>
            </a:endParaRPr>
          </a:p>
          <a:p>
            <a:pPr marL="914400" lvl="1" indent="-284162" algn="l" rtl="0">
              <a:lnSpc>
                <a:spcPct val="115000"/>
              </a:lnSpc>
              <a:spcBef>
                <a:spcPts val="0"/>
              </a:spcBef>
              <a:spcAft>
                <a:spcPts val="0"/>
              </a:spcAft>
              <a:buClr>
                <a:schemeClr val="dk1"/>
              </a:buClr>
              <a:buSzPct val="58333"/>
              <a:buChar char="○"/>
            </a:pPr>
            <a:r>
              <a:rPr lang="en-US">
                <a:solidFill>
                  <a:schemeClr val="dk1"/>
                </a:solidFill>
              </a:rPr>
              <a:t>Ram’s farm is regularly damaged by stray animals.</a:t>
            </a:r>
            <a:endParaRPr>
              <a:solidFill>
                <a:schemeClr val="dk1"/>
              </a:solidFill>
            </a:endParaRPr>
          </a:p>
          <a:p>
            <a:pPr marL="914400" lvl="1" indent="-284162" algn="l" rtl="0">
              <a:lnSpc>
                <a:spcPct val="115000"/>
              </a:lnSpc>
              <a:spcBef>
                <a:spcPts val="0"/>
              </a:spcBef>
              <a:spcAft>
                <a:spcPts val="0"/>
              </a:spcAft>
              <a:buClr>
                <a:schemeClr val="dk1"/>
              </a:buClr>
              <a:buSzPct val="58333"/>
              <a:buChar char="○"/>
            </a:pPr>
            <a:r>
              <a:rPr lang="en-US">
                <a:solidFill>
                  <a:schemeClr val="dk1"/>
                </a:solidFill>
              </a:rPr>
              <a:t>He cannot afford barbed wire fencing or regular maintenance for traditional fences.</a:t>
            </a:r>
            <a:endParaRPr>
              <a:solidFill>
                <a:schemeClr val="dk1"/>
              </a:solidFill>
            </a:endParaRPr>
          </a:p>
          <a:p>
            <a:pPr marL="914400" lvl="1" indent="-284162" algn="l" rtl="0">
              <a:lnSpc>
                <a:spcPct val="115000"/>
              </a:lnSpc>
              <a:spcBef>
                <a:spcPts val="0"/>
              </a:spcBef>
              <a:spcAft>
                <a:spcPts val="0"/>
              </a:spcAft>
              <a:buClr>
                <a:schemeClr val="dk1"/>
              </a:buClr>
              <a:buSzPct val="58333"/>
              <a:buChar char="○"/>
            </a:pPr>
            <a:r>
              <a:rPr lang="en-US">
                <a:solidFill>
                  <a:schemeClr val="dk1"/>
                </a:solidFill>
              </a:rPr>
              <a:t>Ram needs a solution that is affordable, sustainable, and requires minimal upkeep</a:t>
            </a:r>
            <a:endParaRPr>
              <a:solidFill>
                <a:schemeClr val="dk1"/>
              </a:solidFill>
            </a:endParaRPr>
          </a:p>
          <a:p>
            <a:pPr marL="0" lvl="0" indent="0" algn="l" rtl="0">
              <a:lnSpc>
                <a:spcPct val="115000"/>
              </a:lnSpc>
              <a:spcBef>
                <a:spcPts val="0"/>
              </a:spcBef>
              <a:spcAft>
                <a:spcPts val="0"/>
              </a:spcAft>
              <a:buSzPct val="64285"/>
              <a:buNone/>
            </a:pPr>
            <a:endParaRPr>
              <a:solidFill>
                <a:schemeClr val="dk1"/>
              </a:solidFill>
            </a:endParaRPr>
          </a:p>
          <a:p>
            <a:pPr marL="457200" lvl="0" indent="-300037" algn="l" rtl="0">
              <a:lnSpc>
                <a:spcPct val="115000"/>
              </a:lnSpc>
              <a:spcBef>
                <a:spcPts val="0"/>
              </a:spcBef>
              <a:spcAft>
                <a:spcPts val="0"/>
              </a:spcAft>
              <a:buClr>
                <a:schemeClr val="dk1"/>
              </a:buClr>
              <a:buSzPct val="64285"/>
              <a:buChar char="●"/>
            </a:pPr>
            <a:r>
              <a:rPr lang="en-US" b="1">
                <a:solidFill>
                  <a:schemeClr val="dk1"/>
                </a:solidFill>
              </a:rPr>
              <a:t>Goals:</a:t>
            </a:r>
            <a:endParaRPr b="1">
              <a:solidFill>
                <a:schemeClr val="dk1"/>
              </a:solidFill>
            </a:endParaRPr>
          </a:p>
          <a:p>
            <a:pPr marL="914400" lvl="1" indent="-284162" algn="l" rtl="0">
              <a:lnSpc>
                <a:spcPct val="115000"/>
              </a:lnSpc>
              <a:spcBef>
                <a:spcPts val="0"/>
              </a:spcBef>
              <a:spcAft>
                <a:spcPts val="0"/>
              </a:spcAft>
              <a:buClr>
                <a:schemeClr val="dk1"/>
              </a:buClr>
              <a:buSzPct val="58333"/>
              <a:buChar char="○"/>
            </a:pPr>
            <a:r>
              <a:rPr lang="en-US">
                <a:solidFill>
                  <a:schemeClr val="dk1"/>
                </a:solidFill>
              </a:rPr>
              <a:t>To protect his crops with a cost-effective solution.</a:t>
            </a:r>
            <a:endParaRPr>
              <a:solidFill>
                <a:schemeClr val="dk1"/>
              </a:solidFill>
            </a:endParaRPr>
          </a:p>
          <a:p>
            <a:pPr marL="914400" lvl="1" indent="-284162" algn="l" rtl="0">
              <a:lnSpc>
                <a:spcPct val="115000"/>
              </a:lnSpc>
              <a:spcBef>
                <a:spcPts val="0"/>
              </a:spcBef>
              <a:spcAft>
                <a:spcPts val="0"/>
              </a:spcAft>
              <a:buClr>
                <a:schemeClr val="dk1"/>
              </a:buClr>
              <a:buSzPct val="58333"/>
              <a:buChar char="○"/>
            </a:pPr>
            <a:r>
              <a:rPr lang="en-US">
                <a:solidFill>
                  <a:schemeClr val="dk1"/>
                </a:solidFill>
              </a:rPr>
              <a:t>To implement fencing using materials that are locally available, like bamboo or thorny plants.</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8"/>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70707"/>
              <a:buNone/>
            </a:pPr>
            <a:r>
              <a:rPr lang="en-US" b="1">
                <a:solidFill>
                  <a:srgbClr val="002060"/>
                </a:solidFill>
              </a:rPr>
              <a:t>Goal of the Define Phase</a:t>
            </a:r>
            <a:endParaRPr b="1">
              <a:solidFill>
                <a:srgbClr val="002060"/>
              </a:solidFill>
            </a:endParaRPr>
          </a:p>
        </p:txBody>
      </p:sp>
      <p:sp>
        <p:nvSpPr>
          <p:cNvPr id="359" name="Google Shape;359;p68"/>
          <p:cNvSpPr txBox="1">
            <a:spLocks noGrp="1"/>
          </p:cNvSpPr>
          <p:nvPr>
            <p:ph type="body" idx="1"/>
          </p:nvPr>
        </p:nvSpPr>
        <p:spPr>
          <a:xfrm>
            <a:off x="253250" y="1540100"/>
            <a:ext cx="8520600" cy="3416400"/>
          </a:xfrm>
          <a:prstGeom prst="rect">
            <a:avLst/>
          </a:prstGeom>
          <a:noFill/>
          <a:ln>
            <a:noFill/>
          </a:ln>
        </p:spPr>
        <p:txBody>
          <a:bodyPr spcFirstLastPara="1" wrap="square" lIns="91425" tIns="91425" rIns="91425" bIns="91425" anchor="t" anchorCtr="0">
            <a:normAutofit fontScale="70000" lnSpcReduction="20000"/>
          </a:bodyPr>
          <a:lstStyle/>
          <a:p>
            <a:pPr marL="457200" lvl="0" indent="-308610" algn="l" rtl="0">
              <a:lnSpc>
                <a:spcPct val="115000"/>
              </a:lnSpc>
              <a:spcBef>
                <a:spcPts val="0"/>
              </a:spcBef>
              <a:spcAft>
                <a:spcPts val="0"/>
              </a:spcAft>
              <a:buClr>
                <a:schemeClr val="dk1"/>
              </a:buClr>
              <a:buSzPct val="64285"/>
              <a:buChar char="●"/>
            </a:pPr>
            <a:r>
              <a:rPr lang="en-US" b="1">
                <a:solidFill>
                  <a:schemeClr val="dk1"/>
                </a:solidFill>
              </a:rPr>
              <a:t>Objective</a:t>
            </a:r>
            <a:r>
              <a:rPr lang="en-US">
                <a:solidFill>
                  <a:schemeClr val="dk1"/>
                </a:solidFill>
              </a:rPr>
              <a:t>: The Define phase aims to create a clear, actionable problem statement by synthesizing information gathered in the </a:t>
            </a:r>
            <a:r>
              <a:rPr lang="en-US" b="1">
                <a:solidFill>
                  <a:schemeClr val="dk1"/>
                </a:solidFill>
              </a:rPr>
              <a:t>Empathize phase</a:t>
            </a:r>
            <a:r>
              <a:rPr lang="en-US">
                <a:solidFill>
                  <a:schemeClr val="dk1"/>
                </a:solidFill>
              </a:rPr>
              <a:t>.</a:t>
            </a:r>
            <a:endParaRPr>
              <a:solidFill>
                <a:schemeClr val="dk1"/>
              </a:solidFill>
            </a:endParaRPr>
          </a:p>
          <a:p>
            <a:pPr marL="0" lvl="0" indent="0" algn="l" rtl="0">
              <a:lnSpc>
                <a:spcPct val="115000"/>
              </a:lnSpc>
              <a:spcBef>
                <a:spcPts val="0"/>
              </a:spcBef>
              <a:spcAft>
                <a:spcPts val="0"/>
              </a:spcAft>
              <a:buSzPct val="64285"/>
              <a:buNone/>
            </a:pPr>
            <a:endParaRPr>
              <a:solidFill>
                <a:schemeClr val="dk1"/>
              </a:solidFill>
            </a:endParaRPr>
          </a:p>
          <a:p>
            <a:pPr marL="457200" lvl="0" indent="-308610" algn="l" rtl="0">
              <a:lnSpc>
                <a:spcPct val="115000"/>
              </a:lnSpc>
              <a:spcBef>
                <a:spcPts val="0"/>
              </a:spcBef>
              <a:spcAft>
                <a:spcPts val="0"/>
              </a:spcAft>
              <a:buClr>
                <a:schemeClr val="dk1"/>
              </a:buClr>
              <a:buSzPct val="64285"/>
              <a:buChar char="●"/>
            </a:pPr>
            <a:r>
              <a:rPr lang="en-US" b="1">
                <a:solidFill>
                  <a:schemeClr val="dk1"/>
                </a:solidFill>
              </a:rPr>
              <a:t>Why it matters</a:t>
            </a:r>
            <a:r>
              <a:rPr lang="en-US">
                <a:solidFill>
                  <a:schemeClr val="dk1"/>
                </a:solidFill>
              </a:rPr>
              <a:t>: Clearly defining the problem helps to avoid irrelevant solutions and ensures that the team's efforts are focused on solving the core issue.</a:t>
            </a:r>
            <a:endParaRPr>
              <a:solidFill>
                <a:schemeClr val="dk1"/>
              </a:solidFill>
            </a:endParaRPr>
          </a:p>
          <a:p>
            <a:pPr marL="0" lvl="0" indent="0" algn="l" rtl="0">
              <a:lnSpc>
                <a:spcPct val="115000"/>
              </a:lnSpc>
              <a:spcBef>
                <a:spcPts val="0"/>
              </a:spcBef>
              <a:spcAft>
                <a:spcPts val="0"/>
              </a:spcAft>
              <a:buSzPct val="64285"/>
              <a:buNone/>
            </a:pPr>
            <a:endParaRPr>
              <a:solidFill>
                <a:schemeClr val="dk1"/>
              </a:solidFill>
            </a:endParaRPr>
          </a:p>
          <a:p>
            <a:pPr marL="457200" lvl="0" indent="-308610" algn="l" rtl="0">
              <a:lnSpc>
                <a:spcPct val="115000"/>
              </a:lnSpc>
              <a:spcBef>
                <a:spcPts val="0"/>
              </a:spcBef>
              <a:spcAft>
                <a:spcPts val="0"/>
              </a:spcAft>
              <a:buClr>
                <a:schemeClr val="dk1"/>
              </a:buClr>
              <a:buSzPct val="64285"/>
              <a:buChar char="●"/>
            </a:pPr>
            <a:r>
              <a:rPr lang="en-US" b="1">
                <a:solidFill>
                  <a:schemeClr val="dk1"/>
                </a:solidFill>
              </a:rPr>
              <a:t>Focus</a:t>
            </a:r>
            <a:r>
              <a:rPr lang="en-US">
                <a:solidFill>
                  <a:schemeClr val="dk1"/>
                </a:solidFill>
              </a:rPr>
              <a:t>:</a:t>
            </a:r>
            <a:endParaRPr>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Understanding farmers' needs and challenges.</a:t>
            </a:r>
            <a:endParaRPr>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Identifying the environmental and resource constraints they face.</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1"/>
          <p:cNvSpPr txBox="1">
            <a:spLocks noGrp="1"/>
          </p:cNvSpPr>
          <p:nvPr>
            <p:ph type="title" idx="4294967295"/>
          </p:nvPr>
        </p:nvSpPr>
        <p:spPr>
          <a:xfrm>
            <a:off x="481680" y="912600"/>
            <a:ext cx="8340120" cy="572040"/>
          </a:xfrm>
          <a:prstGeom prst="rect">
            <a:avLst/>
          </a:prstGeom>
          <a:noFill/>
          <a:ln>
            <a:noFill/>
          </a:ln>
        </p:spPr>
        <p:txBody>
          <a:bodyPr spcFirstLastPara="1" wrap="square" lIns="0" tIns="91425" rIns="0" bIns="91425" anchor="t" anchorCtr="0">
            <a:normAutofit fontScale="91000"/>
          </a:bodyPr>
          <a:lstStyle/>
          <a:p>
            <a:pPr marL="0" marR="0" lvl="0" indent="0" algn="l" rtl="0">
              <a:lnSpc>
                <a:spcPct val="100000"/>
              </a:lnSpc>
              <a:spcBef>
                <a:spcPts val="0"/>
              </a:spcBef>
              <a:spcAft>
                <a:spcPts val="0"/>
              </a:spcAft>
              <a:buClr>
                <a:srgbClr val="000000"/>
              </a:buClr>
              <a:buSzPct val="100000"/>
              <a:buFont typeface="Arial"/>
              <a:buNone/>
            </a:pPr>
            <a:r>
              <a:rPr lang="en-US" sz="2800" b="0" i="0" u="none" strike="noStrike" cap="none">
                <a:solidFill>
                  <a:srgbClr val="000000"/>
                </a:solidFill>
                <a:latin typeface="Arial"/>
                <a:ea typeface="Arial"/>
                <a:cs typeface="Arial"/>
                <a:sym typeface="Arial"/>
              </a:rPr>
              <a:t>Empathy Phase</a:t>
            </a:r>
            <a:endParaRPr sz="2800" b="0" i="0" u="none" strike="noStrike" cap="none">
              <a:solidFill>
                <a:schemeClr val="dk1"/>
              </a:solidFill>
              <a:latin typeface="Arial"/>
              <a:ea typeface="Arial"/>
              <a:cs typeface="Arial"/>
              <a:sym typeface="Arial"/>
            </a:endParaRPr>
          </a:p>
        </p:txBody>
      </p:sp>
      <p:sp>
        <p:nvSpPr>
          <p:cNvPr id="262" name="Google Shape;262;p51"/>
          <p:cNvSpPr txBox="1">
            <a:spLocks noGrp="1"/>
          </p:cNvSpPr>
          <p:nvPr>
            <p:ph type="body" idx="4294967295"/>
          </p:nvPr>
        </p:nvSpPr>
        <p:spPr>
          <a:xfrm>
            <a:off x="391680" y="1485360"/>
            <a:ext cx="8519760" cy="3035160"/>
          </a:xfrm>
          <a:prstGeom prst="rect">
            <a:avLst/>
          </a:prstGeom>
          <a:noFill/>
          <a:ln>
            <a:noFill/>
          </a:ln>
        </p:spPr>
        <p:txBody>
          <a:bodyPr spcFirstLastPara="1" wrap="square" lIns="0" tIns="91425" rIns="0" bIns="91425" anchor="t" anchorCtr="0">
            <a:normAutofit/>
          </a:bodyPr>
          <a:lstStyle/>
          <a:p>
            <a:pPr marL="114480" marR="0" lvl="0" indent="-114480" algn="l" rtl="0">
              <a:lnSpc>
                <a:spcPct val="115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Problem Statement </a:t>
            </a:r>
            <a:endParaRPr sz="1800" b="0" i="0" u="none" strike="noStrike" cap="none">
              <a:solidFill>
                <a:schemeClr val="dk1"/>
              </a:solidFill>
              <a:latin typeface="Arial"/>
              <a:ea typeface="Arial"/>
              <a:cs typeface="Arial"/>
              <a:sym typeface="Arial"/>
            </a:endParaRPr>
          </a:p>
          <a:p>
            <a:pPr marL="114480" marR="0" lvl="0" indent="-114480" algn="l" rtl="0">
              <a:lnSpc>
                <a:spcPct val="115000"/>
              </a:lnSpc>
              <a:spcBef>
                <a:spcPts val="10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114480" marR="0" lvl="0" indent="-114480" algn="l" rtl="0">
              <a:lnSpc>
                <a:spcPct val="115000"/>
              </a:lnSpc>
              <a:spcBef>
                <a:spcPts val="10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51"/>
          <p:cNvSpPr/>
          <p:nvPr/>
        </p:nvSpPr>
        <p:spPr>
          <a:xfrm>
            <a:off x="481680" y="1988280"/>
            <a:ext cx="6064920" cy="146088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Farmers struggle with costly, high-maintenance fencing that fails to effectively manage livestock and wild animals. A low-maintenance natural fencing solution is needed to improve farm productivity and environmental balance.</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9"/>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70707"/>
              <a:buNone/>
            </a:pPr>
            <a:r>
              <a:rPr lang="en-US" b="1">
                <a:solidFill>
                  <a:srgbClr val="002060"/>
                </a:solidFill>
              </a:rPr>
              <a:t>Problem Statement</a:t>
            </a:r>
            <a:endParaRPr b="1">
              <a:solidFill>
                <a:srgbClr val="002060"/>
              </a:solidFill>
            </a:endParaRPr>
          </a:p>
        </p:txBody>
      </p:sp>
      <p:sp>
        <p:nvSpPr>
          <p:cNvPr id="365" name="Google Shape;365;p69"/>
          <p:cNvSpPr txBox="1">
            <a:spLocks noGrp="1"/>
          </p:cNvSpPr>
          <p:nvPr>
            <p:ph type="body" idx="1"/>
          </p:nvPr>
        </p:nvSpPr>
        <p:spPr>
          <a:xfrm>
            <a:off x="253250" y="1857500"/>
            <a:ext cx="8520600" cy="3416400"/>
          </a:xfrm>
          <a:prstGeom prst="rect">
            <a:avLst/>
          </a:prstGeom>
          <a:noFill/>
          <a:ln>
            <a:noFill/>
          </a:ln>
        </p:spPr>
        <p:txBody>
          <a:bodyPr spcFirstLastPara="1" wrap="square" lIns="91425" tIns="91425" rIns="91425" bIns="91425" anchor="t" anchorCtr="0">
            <a:normAutofit fontScale="77500" lnSpcReduction="20000"/>
          </a:bodyPr>
          <a:lstStyle/>
          <a:p>
            <a:pPr marL="457200" lvl="0" indent="-317182" algn="l" rtl="0">
              <a:lnSpc>
                <a:spcPct val="115000"/>
              </a:lnSpc>
              <a:spcBef>
                <a:spcPts val="0"/>
              </a:spcBef>
              <a:spcAft>
                <a:spcPts val="0"/>
              </a:spcAft>
              <a:buClr>
                <a:schemeClr val="dk1"/>
              </a:buClr>
              <a:buSzPct val="64285"/>
              <a:buChar char="●"/>
            </a:pPr>
            <a:r>
              <a:rPr lang="en-US" b="1">
                <a:solidFill>
                  <a:schemeClr val="dk1"/>
                </a:solidFill>
              </a:rPr>
              <a:t>Statement</a:t>
            </a:r>
            <a:r>
              <a:rPr lang="en-US">
                <a:solidFill>
                  <a:schemeClr val="dk1"/>
                </a:solidFill>
              </a:rPr>
              <a:t>: “Farmers with limited resources need a cost-effective, eco-friendly fencing solution to protect their crops from animals and trespassers because traditional fencing is too expensive and difficult to maintain.”</a:t>
            </a:r>
            <a:endParaRPr>
              <a:solidFill>
                <a:schemeClr val="dk1"/>
              </a:solidFill>
            </a:endParaRPr>
          </a:p>
          <a:p>
            <a:pPr marL="457200" lvl="0" indent="0" algn="l" rtl="0">
              <a:lnSpc>
                <a:spcPct val="115000"/>
              </a:lnSpc>
              <a:spcBef>
                <a:spcPts val="0"/>
              </a:spcBef>
              <a:spcAft>
                <a:spcPts val="0"/>
              </a:spcAft>
              <a:buSzPct val="64285"/>
              <a:buNone/>
            </a:pPr>
            <a:endParaRPr>
              <a:solidFill>
                <a:schemeClr val="dk1"/>
              </a:solidFill>
            </a:endParaRPr>
          </a:p>
          <a:p>
            <a:pPr marL="457200" lvl="0" indent="-317182" algn="l" rtl="0">
              <a:lnSpc>
                <a:spcPct val="115000"/>
              </a:lnSpc>
              <a:spcBef>
                <a:spcPts val="0"/>
              </a:spcBef>
              <a:spcAft>
                <a:spcPts val="0"/>
              </a:spcAft>
              <a:buClr>
                <a:schemeClr val="dk1"/>
              </a:buClr>
              <a:buSzPct val="64285"/>
              <a:buChar char="●"/>
            </a:pPr>
            <a:r>
              <a:rPr lang="en-US" b="1">
                <a:solidFill>
                  <a:schemeClr val="dk1"/>
                </a:solidFill>
              </a:rPr>
              <a:t>Core Needs</a:t>
            </a:r>
            <a:r>
              <a:rPr lang="en-US">
                <a:solidFill>
                  <a:schemeClr val="dk1"/>
                </a:solidFill>
              </a:rPr>
              <a:t>:</a:t>
            </a:r>
            <a:endParaRPr>
              <a:solidFill>
                <a:schemeClr val="dk1"/>
              </a:solidFill>
            </a:endParaRPr>
          </a:p>
          <a:p>
            <a:pPr marL="914400" lvl="1" indent="-297497" algn="l" rtl="0">
              <a:lnSpc>
                <a:spcPct val="115000"/>
              </a:lnSpc>
              <a:spcBef>
                <a:spcPts val="0"/>
              </a:spcBef>
              <a:spcAft>
                <a:spcPts val="0"/>
              </a:spcAft>
              <a:buClr>
                <a:schemeClr val="dk1"/>
              </a:buClr>
              <a:buSzPct val="58333"/>
              <a:buChar char="○"/>
            </a:pPr>
            <a:r>
              <a:rPr lang="en-US">
                <a:solidFill>
                  <a:schemeClr val="dk1"/>
                </a:solidFill>
              </a:rPr>
              <a:t>Affordable materials that are easy to implement.</a:t>
            </a:r>
            <a:endParaRPr>
              <a:solidFill>
                <a:schemeClr val="dk1"/>
              </a:solidFill>
            </a:endParaRPr>
          </a:p>
          <a:p>
            <a:pPr marL="914400" lvl="1" indent="-297497" algn="l" rtl="0">
              <a:lnSpc>
                <a:spcPct val="115000"/>
              </a:lnSpc>
              <a:spcBef>
                <a:spcPts val="0"/>
              </a:spcBef>
              <a:spcAft>
                <a:spcPts val="0"/>
              </a:spcAft>
              <a:buClr>
                <a:schemeClr val="dk1"/>
              </a:buClr>
              <a:buSzPct val="58333"/>
              <a:buChar char="○"/>
            </a:pPr>
            <a:r>
              <a:rPr lang="en-US">
                <a:solidFill>
                  <a:schemeClr val="dk1"/>
                </a:solidFill>
              </a:rPr>
              <a:t>Use of locally available plants like bamboo, cactus, and thorny plants for natural fencing.</a:t>
            </a:r>
            <a:endParaRPr>
              <a:solidFill>
                <a:schemeClr val="dk1"/>
              </a:solidFill>
            </a:endParaRPr>
          </a:p>
          <a:p>
            <a:pPr marL="914400" lvl="1" indent="-297497" algn="l" rtl="0">
              <a:lnSpc>
                <a:spcPct val="115000"/>
              </a:lnSpc>
              <a:spcBef>
                <a:spcPts val="0"/>
              </a:spcBef>
              <a:spcAft>
                <a:spcPts val="0"/>
              </a:spcAft>
              <a:buClr>
                <a:schemeClr val="dk1"/>
              </a:buClr>
              <a:buSzPct val="58333"/>
              <a:buChar char="○"/>
            </a:pPr>
            <a:r>
              <a:rPr lang="en-US">
                <a:solidFill>
                  <a:schemeClr val="dk1"/>
                </a:solidFill>
              </a:rPr>
              <a:t>A solution that can be scaled to different farm sizes.</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0"/>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70707"/>
              <a:buNone/>
            </a:pPr>
            <a:r>
              <a:rPr lang="en-US" b="1">
                <a:solidFill>
                  <a:srgbClr val="002060"/>
                </a:solidFill>
              </a:rPr>
              <a:t>Why Define Stage is Important</a:t>
            </a:r>
            <a:endParaRPr b="1">
              <a:solidFill>
                <a:srgbClr val="002060"/>
              </a:solidFill>
            </a:endParaRPr>
          </a:p>
        </p:txBody>
      </p:sp>
      <p:sp>
        <p:nvSpPr>
          <p:cNvPr id="371" name="Google Shape;371;p70"/>
          <p:cNvSpPr txBox="1">
            <a:spLocks noGrp="1"/>
          </p:cNvSpPr>
          <p:nvPr>
            <p:ph type="body" idx="1"/>
          </p:nvPr>
        </p:nvSpPr>
        <p:spPr>
          <a:xfrm>
            <a:off x="253250" y="1857500"/>
            <a:ext cx="8520600" cy="3416400"/>
          </a:xfrm>
          <a:prstGeom prst="rect">
            <a:avLst/>
          </a:prstGeom>
          <a:noFill/>
          <a:ln>
            <a:noFill/>
          </a:ln>
        </p:spPr>
        <p:txBody>
          <a:bodyPr spcFirstLastPara="1" wrap="square" lIns="91425" tIns="91425" rIns="91425" bIns="91425" anchor="t" anchorCtr="0">
            <a:normAutofit fontScale="77500" lnSpcReduction="20000"/>
          </a:bodyPr>
          <a:lstStyle/>
          <a:p>
            <a:pPr marL="457200" lvl="0" indent="-317182" algn="l" rtl="0">
              <a:lnSpc>
                <a:spcPct val="115000"/>
              </a:lnSpc>
              <a:spcBef>
                <a:spcPts val="0"/>
              </a:spcBef>
              <a:spcAft>
                <a:spcPts val="0"/>
              </a:spcAft>
              <a:buClr>
                <a:schemeClr val="dk1"/>
              </a:buClr>
              <a:buSzPct val="64285"/>
              <a:buChar char="●"/>
            </a:pPr>
            <a:r>
              <a:rPr lang="en-US">
                <a:solidFill>
                  <a:schemeClr val="dk1"/>
                </a:solidFill>
              </a:rPr>
              <a:t>Ensures the design problem is clearly identified and aligned with farmers' real needs.</a:t>
            </a:r>
            <a:endParaRPr>
              <a:solidFill>
                <a:schemeClr val="dk1"/>
              </a:solidFill>
            </a:endParaRPr>
          </a:p>
          <a:p>
            <a:pPr marL="457200" lvl="0" indent="-317182" algn="l" rtl="0">
              <a:lnSpc>
                <a:spcPct val="115000"/>
              </a:lnSpc>
              <a:spcBef>
                <a:spcPts val="0"/>
              </a:spcBef>
              <a:spcAft>
                <a:spcPts val="0"/>
              </a:spcAft>
              <a:buClr>
                <a:schemeClr val="dk1"/>
              </a:buClr>
              <a:buSzPct val="64285"/>
              <a:buChar char="●"/>
            </a:pPr>
            <a:r>
              <a:rPr lang="en-US" b="1">
                <a:solidFill>
                  <a:schemeClr val="dk1"/>
                </a:solidFill>
              </a:rPr>
              <a:t>Benefits</a:t>
            </a:r>
            <a:r>
              <a:rPr lang="en-US">
                <a:solidFill>
                  <a:schemeClr val="dk1"/>
                </a:solidFill>
              </a:rPr>
              <a:t>:</a:t>
            </a:r>
            <a:endParaRPr>
              <a:solidFill>
                <a:schemeClr val="dk1"/>
              </a:solidFill>
            </a:endParaRPr>
          </a:p>
          <a:p>
            <a:pPr marL="914400" lvl="1" indent="-297497" algn="l" rtl="0">
              <a:lnSpc>
                <a:spcPct val="115000"/>
              </a:lnSpc>
              <a:spcBef>
                <a:spcPts val="0"/>
              </a:spcBef>
              <a:spcAft>
                <a:spcPts val="0"/>
              </a:spcAft>
              <a:buClr>
                <a:schemeClr val="dk1"/>
              </a:buClr>
              <a:buSzPct val="58333"/>
              <a:buChar char="○"/>
            </a:pPr>
            <a:r>
              <a:rPr lang="en-US">
                <a:solidFill>
                  <a:schemeClr val="dk1"/>
                </a:solidFill>
              </a:rPr>
              <a:t>Avoids solutions that don’t target the actual issue.</a:t>
            </a:r>
            <a:endParaRPr>
              <a:solidFill>
                <a:schemeClr val="dk1"/>
              </a:solidFill>
            </a:endParaRPr>
          </a:p>
          <a:p>
            <a:pPr marL="914400" lvl="1" indent="-297497" algn="l" rtl="0">
              <a:lnSpc>
                <a:spcPct val="115000"/>
              </a:lnSpc>
              <a:spcBef>
                <a:spcPts val="0"/>
              </a:spcBef>
              <a:spcAft>
                <a:spcPts val="0"/>
              </a:spcAft>
              <a:buClr>
                <a:schemeClr val="dk1"/>
              </a:buClr>
              <a:buSzPct val="58333"/>
              <a:buChar char="○"/>
            </a:pPr>
            <a:r>
              <a:rPr lang="en-US">
                <a:solidFill>
                  <a:schemeClr val="dk1"/>
                </a:solidFill>
              </a:rPr>
              <a:t>Helps focus the team on sustainable, natural resources that fit the farmers’ context.</a:t>
            </a:r>
            <a:endParaRPr>
              <a:solidFill>
                <a:schemeClr val="dk1"/>
              </a:solidFill>
            </a:endParaRPr>
          </a:p>
          <a:p>
            <a:pPr marL="457200" lvl="0" indent="-317182" algn="l" rtl="0">
              <a:lnSpc>
                <a:spcPct val="115000"/>
              </a:lnSpc>
              <a:spcBef>
                <a:spcPts val="0"/>
              </a:spcBef>
              <a:spcAft>
                <a:spcPts val="0"/>
              </a:spcAft>
              <a:buClr>
                <a:schemeClr val="dk1"/>
              </a:buClr>
              <a:buSzPct val="64285"/>
              <a:buChar char="●"/>
            </a:pPr>
            <a:r>
              <a:rPr lang="en-US" b="1">
                <a:solidFill>
                  <a:schemeClr val="dk1"/>
                </a:solidFill>
              </a:rPr>
              <a:t>Impact of a Poorly Defined Problem:</a:t>
            </a:r>
            <a:endParaRPr b="1">
              <a:solidFill>
                <a:schemeClr val="dk1"/>
              </a:solidFill>
            </a:endParaRPr>
          </a:p>
          <a:p>
            <a:pPr marL="914400" lvl="1" indent="-297497" algn="l" rtl="0">
              <a:lnSpc>
                <a:spcPct val="115000"/>
              </a:lnSpc>
              <a:spcBef>
                <a:spcPts val="0"/>
              </a:spcBef>
              <a:spcAft>
                <a:spcPts val="0"/>
              </a:spcAft>
              <a:buClr>
                <a:schemeClr val="dk1"/>
              </a:buClr>
              <a:buSzPct val="58333"/>
              <a:buChar char="○"/>
            </a:pPr>
            <a:r>
              <a:rPr lang="en-US">
                <a:solidFill>
                  <a:schemeClr val="dk1"/>
                </a:solidFill>
              </a:rPr>
              <a:t>Misaligned solutions that are impractical or costly.</a:t>
            </a:r>
            <a:endParaRPr>
              <a:solidFill>
                <a:schemeClr val="dk1"/>
              </a:solidFill>
            </a:endParaRPr>
          </a:p>
          <a:p>
            <a:pPr marL="914400" lvl="1" indent="-297497" algn="l" rtl="0">
              <a:lnSpc>
                <a:spcPct val="115000"/>
              </a:lnSpc>
              <a:spcBef>
                <a:spcPts val="0"/>
              </a:spcBef>
              <a:spcAft>
                <a:spcPts val="0"/>
              </a:spcAft>
              <a:buClr>
                <a:schemeClr val="dk1"/>
              </a:buClr>
              <a:buSzPct val="58333"/>
              <a:buChar char="○"/>
            </a:pPr>
            <a:r>
              <a:rPr lang="en-US">
                <a:solidFill>
                  <a:schemeClr val="dk1"/>
                </a:solidFill>
              </a:rPr>
              <a:t>Resources wasted on ideas that fail to solve the core problem.</a:t>
            </a:r>
            <a:endParaRPr>
              <a:solidFill>
                <a:schemeClr val="dk1"/>
              </a:solidFill>
            </a:endParaRPr>
          </a:p>
          <a:p>
            <a:pPr marL="457200" lvl="0" indent="-317182" algn="l" rtl="0">
              <a:lnSpc>
                <a:spcPct val="115000"/>
              </a:lnSpc>
              <a:spcBef>
                <a:spcPts val="0"/>
              </a:spcBef>
              <a:spcAft>
                <a:spcPts val="0"/>
              </a:spcAft>
              <a:buClr>
                <a:schemeClr val="dk1"/>
              </a:buClr>
              <a:buSzPct val="64285"/>
              <a:buChar char="●"/>
            </a:pPr>
            <a:r>
              <a:rPr lang="en-US">
                <a:solidFill>
                  <a:schemeClr val="dk1"/>
                </a:solidFill>
              </a:rPr>
              <a:t>Clearly defining the problem sets the stage for a successful ideation phase.</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71"/>
          <p:cNvSpPr txBox="1">
            <a:spLocks noGrp="1"/>
          </p:cNvSpPr>
          <p:nvPr>
            <p:ph type="title"/>
          </p:nvPr>
        </p:nvSpPr>
        <p:spPr>
          <a:xfrm>
            <a:off x="744119" y="880261"/>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ct val="70707"/>
              <a:buNone/>
            </a:pPr>
            <a:r>
              <a:rPr lang="en-US" sz="3500" b="1" dirty="0">
                <a:solidFill>
                  <a:srgbClr val="002060"/>
                </a:solidFill>
              </a:rPr>
              <a:t>Exploring Natural Fencing Solutions</a:t>
            </a:r>
            <a:endParaRPr sz="3500" b="1" dirty="0">
              <a:solidFill>
                <a:srgbClr val="002060"/>
              </a:solidFill>
            </a:endParaRPr>
          </a:p>
        </p:txBody>
      </p:sp>
      <p:sp>
        <p:nvSpPr>
          <p:cNvPr id="377" name="Google Shape;377;p71"/>
          <p:cNvSpPr txBox="1">
            <a:spLocks noGrp="1"/>
          </p:cNvSpPr>
          <p:nvPr>
            <p:ph type="body" idx="1"/>
          </p:nvPr>
        </p:nvSpPr>
        <p:spPr>
          <a:xfrm>
            <a:off x="253250" y="1540075"/>
            <a:ext cx="8520600" cy="3416400"/>
          </a:xfrm>
          <a:prstGeom prst="rect">
            <a:avLst/>
          </a:prstGeom>
          <a:noFill/>
          <a:ln>
            <a:noFill/>
          </a:ln>
        </p:spPr>
        <p:txBody>
          <a:bodyPr spcFirstLastPara="1" wrap="square" lIns="91425" tIns="91425" rIns="91425" bIns="91425" anchor="t" anchorCtr="0">
            <a:normAutofit fontScale="70000" lnSpcReduction="20000"/>
          </a:bodyPr>
          <a:lstStyle/>
          <a:p>
            <a:pPr marL="457200" lvl="0" indent="-308610" algn="l" rtl="0">
              <a:lnSpc>
                <a:spcPct val="115000"/>
              </a:lnSpc>
              <a:spcBef>
                <a:spcPts val="0"/>
              </a:spcBef>
              <a:spcAft>
                <a:spcPts val="0"/>
              </a:spcAft>
              <a:buClr>
                <a:schemeClr val="dk1"/>
              </a:buClr>
              <a:buSzPct val="64285"/>
              <a:buChar char="●"/>
            </a:pPr>
            <a:r>
              <a:rPr lang="en-US" b="1">
                <a:solidFill>
                  <a:schemeClr val="dk1"/>
                </a:solidFill>
              </a:rPr>
              <a:t>Examples of Natural Fencing:</a:t>
            </a:r>
            <a:endParaRPr b="1">
              <a:solidFill>
                <a:schemeClr val="dk1"/>
              </a:solidFill>
            </a:endParaRPr>
          </a:p>
          <a:p>
            <a:pPr marL="914400" lvl="1" indent="-308610" algn="l" rtl="0">
              <a:lnSpc>
                <a:spcPct val="115000"/>
              </a:lnSpc>
              <a:spcBef>
                <a:spcPts val="0"/>
              </a:spcBef>
              <a:spcAft>
                <a:spcPts val="0"/>
              </a:spcAft>
              <a:buClr>
                <a:schemeClr val="dk1"/>
              </a:buClr>
              <a:buSzPct val="100000"/>
              <a:buChar char="○"/>
            </a:pPr>
            <a:r>
              <a:rPr lang="en-US" sz="1800" b="1">
                <a:solidFill>
                  <a:schemeClr val="dk1"/>
                </a:solidFill>
              </a:rPr>
              <a:t>Bamboo</a:t>
            </a:r>
            <a:r>
              <a:rPr lang="en-US" sz="1800">
                <a:solidFill>
                  <a:schemeClr val="dk1"/>
                </a:solidFill>
              </a:rPr>
              <a:t>: Grows quickly, provides a dense barrier, and is sustainable.</a:t>
            </a:r>
            <a:endParaRPr sz="1800">
              <a:solidFill>
                <a:schemeClr val="dk1"/>
              </a:solidFill>
            </a:endParaRPr>
          </a:p>
          <a:p>
            <a:pPr marL="914400" lvl="1" indent="-308610" algn="l" rtl="0">
              <a:lnSpc>
                <a:spcPct val="115000"/>
              </a:lnSpc>
              <a:spcBef>
                <a:spcPts val="0"/>
              </a:spcBef>
              <a:spcAft>
                <a:spcPts val="0"/>
              </a:spcAft>
              <a:buClr>
                <a:schemeClr val="dk1"/>
              </a:buClr>
              <a:buSzPct val="100000"/>
              <a:buChar char="○"/>
            </a:pPr>
            <a:r>
              <a:rPr lang="en-US" sz="1800" b="1">
                <a:solidFill>
                  <a:schemeClr val="dk1"/>
                </a:solidFill>
              </a:rPr>
              <a:t>Cactus</a:t>
            </a:r>
            <a:r>
              <a:rPr lang="en-US" sz="1800">
                <a:solidFill>
                  <a:schemeClr val="dk1"/>
                </a:solidFill>
              </a:rPr>
              <a:t>: Naturally thorny, drought-resistant, and effective in arid regions.</a:t>
            </a:r>
            <a:endParaRPr sz="1800">
              <a:solidFill>
                <a:schemeClr val="dk1"/>
              </a:solidFill>
            </a:endParaRPr>
          </a:p>
          <a:p>
            <a:pPr marL="914400" lvl="1" indent="-308610" algn="l" rtl="0">
              <a:lnSpc>
                <a:spcPct val="115000"/>
              </a:lnSpc>
              <a:spcBef>
                <a:spcPts val="0"/>
              </a:spcBef>
              <a:spcAft>
                <a:spcPts val="0"/>
              </a:spcAft>
              <a:buClr>
                <a:schemeClr val="dk1"/>
              </a:buClr>
              <a:buSzPct val="100000"/>
              <a:buChar char="○"/>
            </a:pPr>
            <a:r>
              <a:rPr lang="en-US" sz="1800" b="1">
                <a:solidFill>
                  <a:schemeClr val="dk1"/>
                </a:solidFill>
              </a:rPr>
              <a:t>Thorny plants (e.g., Bougainvillea)</a:t>
            </a:r>
            <a:r>
              <a:rPr lang="en-US" sz="1800">
                <a:solidFill>
                  <a:schemeClr val="dk1"/>
                </a:solidFill>
              </a:rPr>
              <a:t>: Provides an impenetrable barrier for animals.</a:t>
            </a:r>
            <a:endParaRPr sz="1800">
              <a:solidFill>
                <a:schemeClr val="dk1"/>
              </a:solidFill>
            </a:endParaRPr>
          </a:p>
          <a:p>
            <a:pPr marL="457200" lvl="0" indent="-308610" algn="l" rtl="0">
              <a:lnSpc>
                <a:spcPct val="115000"/>
              </a:lnSpc>
              <a:spcBef>
                <a:spcPts val="0"/>
              </a:spcBef>
              <a:spcAft>
                <a:spcPts val="0"/>
              </a:spcAft>
              <a:buClr>
                <a:schemeClr val="dk1"/>
              </a:buClr>
              <a:buSzPct val="64285"/>
              <a:buChar char="●"/>
            </a:pPr>
            <a:r>
              <a:rPr lang="en-US" b="1">
                <a:solidFill>
                  <a:schemeClr val="dk1"/>
                </a:solidFill>
              </a:rPr>
              <a:t>Benefits:</a:t>
            </a:r>
            <a:endParaRPr b="1">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Low cost, since many of these plants are locally available.</a:t>
            </a:r>
            <a:endParaRPr>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Sustainable: They can regenerate, reducing the need for ongoing investments.</a:t>
            </a:r>
            <a:endParaRPr>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Environmentally friendly, reducing the use of non-biodegradable materials like plastic or metal.</a:t>
            </a:r>
            <a:endParaRPr>
              <a:solidFill>
                <a:schemeClr val="dk1"/>
              </a:solidFill>
            </a:endParaRPr>
          </a:p>
          <a:p>
            <a:pPr marL="457200" lvl="0" indent="-308610" algn="l" rtl="0">
              <a:lnSpc>
                <a:spcPct val="115000"/>
              </a:lnSpc>
              <a:spcBef>
                <a:spcPts val="0"/>
              </a:spcBef>
              <a:spcAft>
                <a:spcPts val="0"/>
              </a:spcAft>
              <a:buClr>
                <a:schemeClr val="dk1"/>
              </a:buClr>
              <a:buSzPct val="64285"/>
              <a:buChar char="●"/>
            </a:pPr>
            <a:r>
              <a:rPr lang="en-US" b="1">
                <a:solidFill>
                  <a:schemeClr val="dk1"/>
                </a:solidFill>
              </a:rPr>
              <a:t>Challenges:</a:t>
            </a:r>
            <a:endParaRPr b="1">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Initial planting time before the fencing is effective.</a:t>
            </a:r>
            <a:endParaRPr>
              <a:solidFill>
                <a:schemeClr val="dk1"/>
              </a:solidFill>
            </a:endParaRPr>
          </a:p>
          <a:p>
            <a:pPr marL="914400" lvl="1" indent="-290830" algn="l" rtl="0">
              <a:lnSpc>
                <a:spcPct val="115000"/>
              </a:lnSpc>
              <a:spcBef>
                <a:spcPts val="0"/>
              </a:spcBef>
              <a:spcAft>
                <a:spcPts val="0"/>
              </a:spcAft>
              <a:buClr>
                <a:schemeClr val="dk1"/>
              </a:buClr>
              <a:buSzPct val="58333"/>
              <a:buChar char="○"/>
            </a:pPr>
            <a:r>
              <a:rPr lang="en-US">
                <a:solidFill>
                  <a:schemeClr val="dk1"/>
                </a:solidFill>
              </a:rPr>
              <a:t>Requires knowledge of which plants are best suited to different climates and soil types.</a:t>
            </a:r>
            <a:endParaRPr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2"/>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70707"/>
              <a:buNone/>
            </a:pPr>
            <a:r>
              <a:rPr lang="en-US" b="1" dirty="0">
                <a:solidFill>
                  <a:srgbClr val="002060"/>
                </a:solidFill>
              </a:rPr>
              <a:t>Moving to the Ideation Phase</a:t>
            </a:r>
            <a:endParaRPr b="1" dirty="0">
              <a:solidFill>
                <a:srgbClr val="002060"/>
              </a:solidFill>
            </a:endParaRPr>
          </a:p>
        </p:txBody>
      </p:sp>
      <p:sp>
        <p:nvSpPr>
          <p:cNvPr id="383" name="Google Shape;383;p72"/>
          <p:cNvSpPr txBox="1">
            <a:spLocks noGrp="1"/>
          </p:cNvSpPr>
          <p:nvPr>
            <p:ph type="body" idx="1"/>
          </p:nvPr>
        </p:nvSpPr>
        <p:spPr>
          <a:xfrm>
            <a:off x="311700" y="1636520"/>
            <a:ext cx="8520600" cy="3416400"/>
          </a:xfrm>
          <a:prstGeom prst="rect">
            <a:avLst/>
          </a:prstGeom>
          <a:noFill/>
          <a:ln>
            <a:noFill/>
          </a:ln>
        </p:spPr>
        <p:txBody>
          <a:bodyPr spcFirstLastPara="1" wrap="square" lIns="91425" tIns="91425" rIns="91425" bIns="91425" anchor="t" anchorCtr="0">
            <a:normAutofit fontScale="77500" lnSpcReduction="20000"/>
          </a:bodyPr>
          <a:lstStyle/>
          <a:p>
            <a:pPr marL="457200" lvl="0" indent="-317182" algn="l" rtl="0">
              <a:lnSpc>
                <a:spcPct val="115000"/>
              </a:lnSpc>
              <a:spcBef>
                <a:spcPts val="0"/>
              </a:spcBef>
              <a:spcAft>
                <a:spcPts val="0"/>
              </a:spcAft>
              <a:buClr>
                <a:schemeClr val="dk1"/>
              </a:buClr>
              <a:buSzPct val="64285"/>
              <a:buChar char="●"/>
            </a:pPr>
            <a:r>
              <a:rPr lang="en-US" b="1" dirty="0">
                <a:solidFill>
                  <a:schemeClr val="dk1"/>
                </a:solidFill>
              </a:rPr>
              <a:t>What comes next</a:t>
            </a:r>
            <a:r>
              <a:rPr lang="en-US" dirty="0">
                <a:solidFill>
                  <a:schemeClr val="dk1"/>
                </a:solidFill>
              </a:rPr>
              <a:t>:</a:t>
            </a:r>
            <a:endParaRPr dirty="0">
              <a:solidFill>
                <a:schemeClr val="dk1"/>
              </a:solidFill>
            </a:endParaRPr>
          </a:p>
          <a:p>
            <a:pPr marL="914400" lvl="1" indent="-297497" algn="l" rtl="0">
              <a:lnSpc>
                <a:spcPct val="115000"/>
              </a:lnSpc>
              <a:spcBef>
                <a:spcPts val="0"/>
              </a:spcBef>
              <a:spcAft>
                <a:spcPts val="0"/>
              </a:spcAft>
              <a:buClr>
                <a:schemeClr val="dk1"/>
              </a:buClr>
              <a:buSzPct val="58333"/>
              <a:buChar char="○"/>
            </a:pPr>
            <a:r>
              <a:rPr lang="en-US" dirty="0">
                <a:solidFill>
                  <a:schemeClr val="dk1"/>
                </a:solidFill>
              </a:rPr>
              <a:t>Brainstorming creative solutions based on the defined problem.</a:t>
            </a:r>
            <a:endParaRPr dirty="0">
              <a:solidFill>
                <a:schemeClr val="dk1"/>
              </a:solidFill>
            </a:endParaRPr>
          </a:p>
          <a:p>
            <a:pPr marL="914400" lvl="1" indent="-297497" algn="l" rtl="0">
              <a:lnSpc>
                <a:spcPct val="115000"/>
              </a:lnSpc>
              <a:spcBef>
                <a:spcPts val="0"/>
              </a:spcBef>
              <a:spcAft>
                <a:spcPts val="0"/>
              </a:spcAft>
              <a:buClr>
                <a:schemeClr val="dk1"/>
              </a:buClr>
              <a:buSzPct val="58333"/>
              <a:buChar char="○"/>
            </a:pPr>
            <a:r>
              <a:rPr lang="en-US" dirty="0">
                <a:solidFill>
                  <a:schemeClr val="dk1"/>
                </a:solidFill>
              </a:rPr>
              <a:t>Generate ideas for different types of natural fences using locally sourced plants.</a:t>
            </a:r>
            <a:endParaRPr dirty="0">
              <a:solidFill>
                <a:schemeClr val="dk1"/>
              </a:solidFill>
            </a:endParaRPr>
          </a:p>
          <a:p>
            <a:pPr marL="914400" lvl="0" indent="0" algn="l" rtl="0">
              <a:lnSpc>
                <a:spcPct val="115000"/>
              </a:lnSpc>
              <a:spcBef>
                <a:spcPts val="1200"/>
              </a:spcBef>
              <a:spcAft>
                <a:spcPts val="0"/>
              </a:spcAft>
              <a:buSzPct val="64285"/>
              <a:buNone/>
            </a:pPr>
            <a:endParaRPr dirty="0">
              <a:solidFill>
                <a:schemeClr val="dk1"/>
              </a:solidFill>
            </a:endParaRPr>
          </a:p>
          <a:p>
            <a:pPr marL="457200" lvl="0" indent="-317182" algn="l" rtl="0">
              <a:lnSpc>
                <a:spcPct val="115000"/>
              </a:lnSpc>
              <a:spcBef>
                <a:spcPts val="1200"/>
              </a:spcBef>
              <a:spcAft>
                <a:spcPts val="0"/>
              </a:spcAft>
              <a:buClr>
                <a:schemeClr val="dk1"/>
              </a:buClr>
              <a:buSzPct val="64285"/>
              <a:buChar char="●"/>
            </a:pPr>
            <a:r>
              <a:rPr lang="en-US" b="1" dirty="0">
                <a:solidFill>
                  <a:schemeClr val="dk1"/>
                </a:solidFill>
              </a:rPr>
              <a:t>Key Focus:</a:t>
            </a:r>
            <a:endParaRPr b="1" dirty="0">
              <a:solidFill>
                <a:schemeClr val="dk1"/>
              </a:solidFill>
            </a:endParaRPr>
          </a:p>
          <a:p>
            <a:pPr marL="914400" lvl="1" indent="-297497" algn="l" rtl="0">
              <a:lnSpc>
                <a:spcPct val="115000"/>
              </a:lnSpc>
              <a:spcBef>
                <a:spcPts val="0"/>
              </a:spcBef>
              <a:spcAft>
                <a:spcPts val="0"/>
              </a:spcAft>
              <a:buClr>
                <a:schemeClr val="dk1"/>
              </a:buClr>
              <a:buSzPct val="58333"/>
              <a:buChar char="○"/>
            </a:pPr>
            <a:r>
              <a:rPr lang="en-US" dirty="0">
                <a:solidFill>
                  <a:schemeClr val="dk1"/>
                </a:solidFill>
              </a:rPr>
              <a:t>Experimenting with combinations of natural materials like bamboo and cacti.</a:t>
            </a:r>
            <a:endParaRPr dirty="0">
              <a:solidFill>
                <a:schemeClr val="dk1"/>
              </a:solidFill>
            </a:endParaRPr>
          </a:p>
          <a:p>
            <a:pPr marL="914400" lvl="1" indent="-297497" algn="l" rtl="0">
              <a:lnSpc>
                <a:spcPct val="115000"/>
              </a:lnSpc>
              <a:spcBef>
                <a:spcPts val="0"/>
              </a:spcBef>
              <a:spcAft>
                <a:spcPts val="0"/>
              </a:spcAft>
              <a:buClr>
                <a:schemeClr val="dk1"/>
              </a:buClr>
              <a:buSzPct val="58333"/>
              <a:buChar char="○"/>
            </a:pPr>
            <a:r>
              <a:rPr lang="en-US" dirty="0">
                <a:solidFill>
                  <a:schemeClr val="dk1"/>
                </a:solidFill>
              </a:rPr>
              <a:t>Seeking feedback from farmers to validate the solutions.</a:t>
            </a:r>
            <a:endParaRPr dirty="0">
              <a:solidFill>
                <a:schemeClr val="dk1"/>
              </a:solidFill>
            </a:endParaRPr>
          </a:p>
          <a:p>
            <a:pPr marL="914400" lvl="1" indent="-297497" algn="l" rtl="0">
              <a:lnSpc>
                <a:spcPct val="115000"/>
              </a:lnSpc>
              <a:spcBef>
                <a:spcPts val="0"/>
              </a:spcBef>
              <a:spcAft>
                <a:spcPts val="0"/>
              </a:spcAft>
              <a:buClr>
                <a:schemeClr val="dk1"/>
              </a:buClr>
              <a:buSzPct val="58333"/>
              <a:buChar char="○"/>
            </a:pPr>
            <a:r>
              <a:rPr lang="en-US" dirty="0">
                <a:solidFill>
                  <a:schemeClr val="dk1"/>
                </a:solidFill>
              </a:rPr>
              <a:t>Testing the effectiveness of the proposed solutions on farms.</a:t>
            </a:r>
            <a:endParaRPr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7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US" b="1">
                <a:solidFill>
                  <a:srgbClr val="002060"/>
                </a:solidFill>
              </a:rPr>
              <a:t>Natural Fencing for Farms – Ideation Phase</a:t>
            </a:r>
            <a:endParaRPr b="1">
              <a:solidFill>
                <a:srgbClr val="002060"/>
              </a:solidFill>
            </a:endParaRPr>
          </a:p>
        </p:txBody>
      </p:sp>
      <p:sp>
        <p:nvSpPr>
          <p:cNvPr id="389" name="Google Shape;389;p7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fontScale="85000"/>
          </a:bodyPr>
          <a:lstStyle/>
          <a:p>
            <a:pPr marL="0" lvl="0" indent="0" algn="ctr" rtl="0">
              <a:lnSpc>
                <a:spcPct val="100000"/>
              </a:lnSpc>
              <a:spcBef>
                <a:spcPts val="0"/>
              </a:spcBef>
              <a:spcAft>
                <a:spcPts val="0"/>
              </a:spcAft>
              <a:buSzPct val="117647"/>
              <a:buNone/>
            </a:pPr>
            <a:r>
              <a:rPr lang="en-US">
                <a:solidFill>
                  <a:schemeClr val="dk1"/>
                </a:solidFill>
              </a:rPr>
              <a:t>Generating creative solutions for affordable farm protection</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4"/>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a:solidFill>
                  <a:srgbClr val="002060"/>
                </a:solidFill>
              </a:rPr>
              <a:t>What is the Ideation Phase?</a:t>
            </a:r>
            <a:endParaRPr b="1">
              <a:solidFill>
                <a:srgbClr val="002060"/>
              </a:solidFill>
            </a:endParaRPr>
          </a:p>
        </p:txBody>
      </p:sp>
      <p:sp>
        <p:nvSpPr>
          <p:cNvPr id="395" name="Google Shape;395;p74"/>
          <p:cNvSpPr txBox="1">
            <a:spLocks noGrp="1"/>
          </p:cNvSpPr>
          <p:nvPr>
            <p:ph type="body" idx="1"/>
          </p:nvPr>
        </p:nvSpPr>
        <p:spPr>
          <a:xfrm>
            <a:off x="253250" y="1506800"/>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US">
                <a:solidFill>
                  <a:schemeClr val="dk1"/>
                </a:solidFill>
              </a:rPr>
              <a:t>The </a:t>
            </a:r>
            <a:r>
              <a:rPr lang="en-US" b="1">
                <a:solidFill>
                  <a:schemeClr val="dk1"/>
                </a:solidFill>
              </a:rPr>
              <a:t>Ideation phase</a:t>
            </a:r>
            <a:r>
              <a:rPr lang="en-US">
                <a:solidFill>
                  <a:schemeClr val="dk1"/>
                </a:solidFill>
              </a:rPr>
              <a:t> is where creative ideas are generated to solve the problem defined in the previous phase.</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The goal is to come up with as many potential solutions as possible, without immediately judging their feasibility.</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This phase encourages out-of-the-box thinking and collaboration.</a:t>
            </a:r>
            <a:endParaRPr>
              <a:solidFill>
                <a:schemeClr val="dk1"/>
              </a:solidFill>
            </a:endParaRPr>
          </a:p>
        </p:txBody>
      </p:sp>
      <p:sp>
        <p:nvSpPr>
          <p:cNvPr id="396" name="Google Shape;396;p74"/>
          <p:cNvSpPr txBox="1"/>
          <p:nvPr/>
        </p:nvSpPr>
        <p:spPr>
          <a:xfrm>
            <a:off x="4912650" y="1998250"/>
            <a:ext cx="4155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397" name="Google Shape;397;p74"/>
          <p:cNvPicPr preferRelativeResize="0"/>
          <p:nvPr/>
        </p:nvPicPr>
        <p:blipFill rotWithShape="1">
          <a:blip r:embed="rId3">
            <a:alphaModFix/>
          </a:blip>
          <a:srcRect/>
          <a:stretch/>
        </p:blipFill>
        <p:spPr>
          <a:xfrm>
            <a:off x="2920025" y="3207800"/>
            <a:ext cx="3303949" cy="1854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5"/>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a:solidFill>
                  <a:srgbClr val="002060"/>
                </a:solidFill>
              </a:rPr>
              <a:t>Goals of the Ideation Phase</a:t>
            </a:r>
            <a:endParaRPr b="1">
              <a:solidFill>
                <a:srgbClr val="002060"/>
              </a:solidFill>
            </a:endParaRPr>
          </a:p>
        </p:txBody>
      </p:sp>
      <p:sp>
        <p:nvSpPr>
          <p:cNvPr id="403" name="Google Shape;403;p75"/>
          <p:cNvSpPr txBox="1">
            <a:spLocks noGrp="1"/>
          </p:cNvSpPr>
          <p:nvPr>
            <p:ph type="body" idx="1"/>
          </p:nvPr>
        </p:nvSpPr>
        <p:spPr>
          <a:xfrm>
            <a:off x="253250" y="1857500"/>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US" b="1">
                <a:solidFill>
                  <a:schemeClr val="dk1"/>
                </a:solidFill>
              </a:rPr>
              <a:t>Generate a wide range of ideas</a:t>
            </a:r>
            <a:r>
              <a:rPr lang="en-US">
                <a:solidFill>
                  <a:schemeClr val="dk1"/>
                </a:solidFill>
              </a:rPr>
              <a:t>: Come up with a variety of solutions, both conventional and unconventional.</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Focus on user needs</a:t>
            </a:r>
            <a:r>
              <a:rPr lang="en-US">
                <a:solidFill>
                  <a:schemeClr val="dk1"/>
                </a:solidFill>
              </a:rPr>
              <a:t>: Ensure the ideas focus on the core problem (affordable natural fencing) and farmer needs.</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Encourage collaboration</a:t>
            </a:r>
            <a:r>
              <a:rPr lang="en-US">
                <a:solidFill>
                  <a:schemeClr val="dk1"/>
                </a:solidFill>
              </a:rPr>
              <a:t>: Involve stakeholders (farmers, agricultural experts) to get diverse perspectives.</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Embrace creativity</a:t>
            </a:r>
            <a:r>
              <a:rPr lang="en-US">
                <a:solidFill>
                  <a:schemeClr val="dk1"/>
                </a:solidFill>
              </a:rPr>
              <a:t>: Allow free thinking and innovation without being limited by practical constraints at this stage.</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6"/>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a:solidFill>
                  <a:srgbClr val="002060"/>
                </a:solidFill>
              </a:rPr>
              <a:t>Brainstorming Techniques</a:t>
            </a:r>
            <a:endParaRPr b="1">
              <a:solidFill>
                <a:srgbClr val="002060"/>
              </a:solidFill>
            </a:endParaRPr>
          </a:p>
        </p:txBody>
      </p:sp>
      <p:sp>
        <p:nvSpPr>
          <p:cNvPr id="409" name="Google Shape;409;p76"/>
          <p:cNvSpPr txBox="1">
            <a:spLocks noGrp="1"/>
          </p:cNvSpPr>
          <p:nvPr>
            <p:ph type="body" idx="1"/>
          </p:nvPr>
        </p:nvSpPr>
        <p:spPr>
          <a:xfrm>
            <a:off x="94525" y="1857500"/>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US" b="1">
                <a:solidFill>
                  <a:schemeClr val="dk1"/>
                </a:solidFill>
              </a:rPr>
              <a:t>Mind Mapping</a:t>
            </a:r>
            <a:r>
              <a:rPr lang="en-US">
                <a:solidFill>
                  <a:schemeClr val="dk1"/>
                </a:solidFill>
              </a:rPr>
              <a:t>: Visually connecting ideas around the</a:t>
            </a:r>
            <a:endParaRPr>
              <a:solidFill>
                <a:schemeClr val="dk1"/>
              </a:solidFill>
            </a:endParaRPr>
          </a:p>
          <a:p>
            <a:pPr marL="457200" lvl="0" indent="0" algn="l" rtl="0">
              <a:lnSpc>
                <a:spcPct val="115000"/>
              </a:lnSpc>
              <a:spcBef>
                <a:spcPts val="0"/>
              </a:spcBef>
              <a:spcAft>
                <a:spcPts val="0"/>
              </a:spcAft>
              <a:buSzPts val="1800"/>
              <a:buNone/>
            </a:pPr>
            <a:r>
              <a:rPr lang="en-US">
                <a:solidFill>
                  <a:schemeClr val="dk1"/>
                </a:solidFill>
              </a:rPr>
              <a:t>central problem of "Natural Fencing."</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SCAMPER</a:t>
            </a:r>
            <a:r>
              <a:rPr lang="en-US">
                <a:solidFill>
                  <a:schemeClr val="dk1"/>
                </a:solidFill>
              </a:rPr>
              <a:t>: (Substitute, Combine, Adapt, Modify, Put</a:t>
            </a:r>
            <a:endParaRPr>
              <a:solidFill>
                <a:schemeClr val="dk1"/>
              </a:solidFill>
            </a:endParaRPr>
          </a:p>
          <a:p>
            <a:pPr marL="0" lvl="0" indent="457200" algn="l" rtl="0">
              <a:lnSpc>
                <a:spcPct val="115000"/>
              </a:lnSpc>
              <a:spcBef>
                <a:spcPts val="0"/>
              </a:spcBef>
              <a:spcAft>
                <a:spcPts val="0"/>
              </a:spcAft>
              <a:buSzPts val="1800"/>
              <a:buNone/>
            </a:pPr>
            <a:r>
              <a:rPr lang="en-US">
                <a:solidFill>
                  <a:schemeClr val="dk1"/>
                </a:solidFill>
              </a:rPr>
              <a:t>to another use, Eliminate, Reverse) technique to</a:t>
            </a:r>
            <a:endParaRPr>
              <a:solidFill>
                <a:schemeClr val="dk1"/>
              </a:solidFill>
            </a:endParaRPr>
          </a:p>
          <a:p>
            <a:pPr marL="0" lvl="0" indent="457200" algn="l" rtl="0">
              <a:lnSpc>
                <a:spcPct val="115000"/>
              </a:lnSpc>
              <a:spcBef>
                <a:spcPts val="0"/>
              </a:spcBef>
              <a:spcAft>
                <a:spcPts val="0"/>
              </a:spcAft>
              <a:buSzPts val="1800"/>
              <a:buNone/>
            </a:pPr>
            <a:r>
              <a:rPr lang="en-US">
                <a:solidFill>
                  <a:schemeClr val="dk1"/>
                </a:solidFill>
              </a:rPr>
              <a:t>trigger innovative ideas.</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Brainwriting</a:t>
            </a:r>
            <a:r>
              <a:rPr lang="en-US">
                <a:solidFill>
                  <a:schemeClr val="dk1"/>
                </a:solidFill>
              </a:rPr>
              <a:t>: Each participant writes down 3 ideas</a:t>
            </a:r>
            <a:endParaRPr>
              <a:solidFill>
                <a:schemeClr val="dk1"/>
              </a:solidFill>
            </a:endParaRPr>
          </a:p>
          <a:p>
            <a:pPr marL="457200" lvl="0" indent="0" algn="l" rtl="0">
              <a:lnSpc>
                <a:spcPct val="115000"/>
              </a:lnSpc>
              <a:spcBef>
                <a:spcPts val="0"/>
              </a:spcBef>
              <a:spcAft>
                <a:spcPts val="0"/>
              </a:spcAft>
              <a:buSzPts val="1800"/>
              <a:buNone/>
            </a:pPr>
            <a:r>
              <a:rPr lang="en-US">
                <a:solidFill>
                  <a:schemeClr val="dk1"/>
                </a:solidFill>
              </a:rPr>
              <a:t>and passes them to others for further building.</a:t>
            </a:r>
            <a:endParaRPr>
              <a:solidFill>
                <a:schemeClr val="dk1"/>
              </a:solidFill>
            </a:endParaRPr>
          </a:p>
        </p:txBody>
      </p:sp>
      <p:pic>
        <p:nvPicPr>
          <p:cNvPr id="410" name="Google Shape;410;p76"/>
          <p:cNvPicPr preferRelativeResize="0"/>
          <p:nvPr/>
        </p:nvPicPr>
        <p:blipFill rotWithShape="1">
          <a:blip r:embed="rId3">
            <a:alphaModFix/>
          </a:blip>
          <a:srcRect/>
          <a:stretch/>
        </p:blipFill>
        <p:spPr>
          <a:xfrm>
            <a:off x="6267275" y="1664825"/>
            <a:ext cx="2764526" cy="27645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7"/>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a:solidFill>
                  <a:srgbClr val="002060"/>
                </a:solidFill>
              </a:rPr>
              <a:t>Idea Generation – Natural Fencing Options</a:t>
            </a:r>
            <a:endParaRPr b="1">
              <a:solidFill>
                <a:srgbClr val="002060"/>
              </a:solidFill>
            </a:endParaRPr>
          </a:p>
        </p:txBody>
      </p:sp>
      <p:sp>
        <p:nvSpPr>
          <p:cNvPr id="416" name="Google Shape;416;p77"/>
          <p:cNvSpPr txBox="1">
            <a:spLocks noGrp="1"/>
          </p:cNvSpPr>
          <p:nvPr>
            <p:ph type="body" idx="1"/>
          </p:nvPr>
        </p:nvSpPr>
        <p:spPr>
          <a:xfrm>
            <a:off x="253250" y="1543775"/>
            <a:ext cx="8520600" cy="3845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US" b="1">
                <a:solidFill>
                  <a:schemeClr val="dk1"/>
                </a:solidFill>
              </a:rPr>
              <a:t>Bamboo Fences: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Fast-growing, renewable, and forms a thick barrier.</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Cactus Fences: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Thorny, drought-resistant, and naturally deters animals.</a:t>
            </a:r>
            <a:endParaRPr>
              <a:solidFill>
                <a:schemeClr val="dk1"/>
              </a:solidFill>
            </a:endParaRPr>
          </a:p>
          <a:p>
            <a:pPr marL="457200" lvl="0" indent="-342900" algn="l" rtl="0">
              <a:lnSpc>
                <a:spcPct val="100000"/>
              </a:lnSpc>
              <a:spcBef>
                <a:spcPts val="1200"/>
              </a:spcBef>
              <a:spcAft>
                <a:spcPts val="0"/>
              </a:spcAft>
              <a:buClr>
                <a:schemeClr val="dk1"/>
              </a:buClr>
              <a:buSzPts val="1800"/>
              <a:buChar char="●"/>
            </a:pPr>
            <a:r>
              <a:rPr lang="en-US" b="1">
                <a:solidFill>
                  <a:schemeClr val="dk1"/>
                </a:solidFill>
              </a:rPr>
              <a:t>Thorny Bushes and Shrubs</a:t>
            </a:r>
            <a:r>
              <a:rPr lang="en-US">
                <a:solidFill>
                  <a:schemeClr val="dk1"/>
                </a:solidFill>
              </a:rPr>
              <a:t>:</a:t>
            </a:r>
            <a:endParaRPr>
              <a:solidFill>
                <a:schemeClr val="dk1"/>
              </a:solidFill>
            </a:endParaRPr>
          </a:p>
          <a:p>
            <a:pPr marL="914400" lvl="1" indent="-317500" algn="l" rtl="0">
              <a:lnSpc>
                <a:spcPct val="100000"/>
              </a:lnSpc>
              <a:spcBef>
                <a:spcPts val="1200"/>
              </a:spcBef>
              <a:spcAft>
                <a:spcPts val="0"/>
              </a:spcAft>
              <a:buClr>
                <a:schemeClr val="dk1"/>
              </a:buClr>
              <a:buSzPts val="1400"/>
              <a:buChar char="○"/>
            </a:pPr>
            <a:r>
              <a:rPr lang="en-US">
                <a:solidFill>
                  <a:schemeClr val="dk1"/>
                </a:solidFill>
              </a:rPr>
              <a:t>Native plants that can form a dense, impenetrable hedge.</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Combination Fences:</a:t>
            </a:r>
            <a:endParaRPr b="1">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A mix of bamboo and cactus to increase effectiveness.</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Innovative Options:</a:t>
            </a:r>
            <a:endParaRPr b="1">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Use of </a:t>
            </a:r>
            <a:r>
              <a:rPr lang="en-US" b="1">
                <a:solidFill>
                  <a:schemeClr val="dk1"/>
                </a:solidFill>
              </a:rPr>
              <a:t>bio-fencing</a:t>
            </a:r>
            <a:r>
              <a:rPr lang="en-US">
                <a:solidFill>
                  <a:schemeClr val="dk1"/>
                </a:solidFill>
              </a:rPr>
              <a:t> with plants like Agave or Euphorbia.</a:t>
            </a:r>
            <a:endParaRPr b="1">
              <a:solidFill>
                <a:schemeClr val="dk1"/>
              </a:solidFill>
            </a:endParaRPr>
          </a:p>
        </p:txBody>
      </p:sp>
      <p:pic>
        <p:nvPicPr>
          <p:cNvPr id="417" name="Google Shape;417;p77"/>
          <p:cNvPicPr preferRelativeResize="0"/>
          <p:nvPr/>
        </p:nvPicPr>
        <p:blipFill rotWithShape="1">
          <a:blip r:embed="rId3">
            <a:alphaModFix/>
          </a:blip>
          <a:srcRect/>
          <a:stretch/>
        </p:blipFill>
        <p:spPr>
          <a:xfrm>
            <a:off x="5836025" y="2095050"/>
            <a:ext cx="3123599" cy="1765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391725" y="7765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US" b="1">
                <a:solidFill>
                  <a:srgbClr val="002060"/>
                </a:solidFill>
              </a:rPr>
              <a:t>Natural Fencing Options</a:t>
            </a:r>
            <a:endParaRPr/>
          </a:p>
        </p:txBody>
      </p:sp>
      <p:pic>
        <p:nvPicPr>
          <p:cNvPr id="423" name="Google Shape;423;p78"/>
          <p:cNvPicPr preferRelativeResize="0"/>
          <p:nvPr/>
        </p:nvPicPr>
        <p:blipFill rotWithShape="1">
          <a:blip r:embed="rId3">
            <a:alphaModFix/>
          </a:blip>
          <a:srcRect/>
          <a:stretch/>
        </p:blipFill>
        <p:spPr>
          <a:xfrm>
            <a:off x="282250" y="1501600"/>
            <a:ext cx="3786375" cy="1681800"/>
          </a:xfrm>
          <a:prstGeom prst="rect">
            <a:avLst/>
          </a:prstGeom>
          <a:noFill/>
          <a:ln>
            <a:noFill/>
          </a:ln>
        </p:spPr>
      </p:pic>
      <p:pic>
        <p:nvPicPr>
          <p:cNvPr id="424" name="Google Shape;424;p78"/>
          <p:cNvPicPr preferRelativeResize="0"/>
          <p:nvPr/>
        </p:nvPicPr>
        <p:blipFill rotWithShape="1">
          <a:blip r:embed="rId4">
            <a:alphaModFix/>
          </a:blip>
          <a:srcRect/>
          <a:stretch/>
        </p:blipFill>
        <p:spPr>
          <a:xfrm>
            <a:off x="5075375" y="3249386"/>
            <a:ext cx="3786374" cy="1782240"/>
          </a:xfrm>
          <a:prstGeom prst="rect">
            <a:avLst/>
          </a:prstGeom>
          <a:noFill/>
          <a:ln>
            <a:noFill/>
          </a:ln>
        </p:spPr>
      </p:pic>
      <p:sp>
        <p:nvSpPr>
          <p:cNvPr id="425" name="Google Shape;425;p78"/>
          <p:cNvSpPr txBox="1"/>
          <p:nvPr/>
        </p:nvSpPr>
        <p:spPr>
          <a:xfrm>
            <a:off x="97788" y="3570875"/>
            <a:ext cx="41553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The image shows a man building a natural farm fence using sticks and branches, creating an eco-friendly barrier for crop protection.</a:t>
            </a:r>
            <a:endParaRPr sz="1800" b="0" i="0" u="none" strike="noStrike" cap="none">
              <a:solidFill>
                <a:schemeClr val="dk1"/>
              </a:solidFill>
              <a:latin typeface="Arial"/>
              <a:ea typeface="Arial"/>
              <a:cs typeface="Arial"/>
              <a:sym typeface="Arial"/>
            </a:endParaRPr>
          </a:p>
        </p:txBody>
      </p:sp>
      <p:sp>
        <p:nvSpPr>
          <p:cNvPr id="426" name="Google Shape;426;p78"/>
          <p:cNvSpPr/>
          <p:nvPr/>
        </p:nvSpPr>
        <p:spPr>
          <a:xfrm>
            <a:off x="4068625" y="4018125"/>
            <a:ext cx="800700" cy="40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8"/>
          <p:cNvSpPr txBox="1"/>
          <p:nvPr/>
        </p:nvSpPr>
        <p:spPr>
          <a:xfrm>
            <a:off x="5035300" y="1514338"/>
            <a:ext cx="34770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The image shows a natural fence made of cacti, providing a dense, spiky barrier for farm protection while blending with the surrounding vegetation.</a:t>
            </a:r>
            <a:endParaRPr sz="1800" b="0" i="0" u="none" strike="noStrike" cap="none">
              <a:solidFill>
                <a:schemeClr val="dk1"/>
              </a:solidFill>
              <a:latin typeface="Arial"/>
              <a:ea typeface="Arial"/>
              <a:cs typeface="Arial"/>
              <a:sym typeface="Arial"/>
            </a:endParaRPr>
          </a:p>
        </p:txBody>
      </p:sp>
      <p:sp>
        <p:nvSpPr>
          <p:cNvPr id="428" name="Google Shape;428;p78"/>
          <p:cNvSpPr/>
          <p:nvPr/>
        </p:nvSpPr>
        <p:spPr>
          <a:xfrm>
            <a:off x="4253100" y="2055950"/>
            <a:ext cx="692400" cy="346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52" descr="A close-up of a paper&#10;&#10;Description automatically generated"/>
          <p:cNvPicPr preferRelativeResize="0"/>
          <p:nvPr/>
        </p:nvPicPr>
        <p:blipFill rotWithShape="1">
          <a:blip r:embed="rId3">
            <a:alphaModFix/>
          </a:blip>
          <a:srcRect/>
          <a:stretch/>
        </p:blipFill>
        <p:spPr>
          <a:xfrm>
            <a:off x="906840" y="764640"/>
            <a:ext cx="7509240" cy="43192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9"/>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a:solidFill>
                  <a:srgbClr val="002060"/>
                </a:solidFill>
              </a:rPr>
              <a:t>Evaluating Ideas</a:t>
            </a:r>
            <a:endParaRPr b="1">
              <a:solidFill>
                <a:srgbClr val="002060"/>
              </a:solidFill>
            </a:endParaRPr>
          </a:p>
        </p:txBody>
      </p:sp>
      <p:sp>
        <p:nvSpPr>
          <p:cNvPr id="434" name="Google Shape;434;p79"/>
          <p:cNvSpPr txBox="1">
            <a:spLocks noGrp="1"/>
          </p:cNvSpPr>
          <p:nvPr>
            <p:ph type="body" idx="1"/>
          </p:nvPr>
        </p:nvSpPr>
        <p:spPr>
          <a:xfrm>
            <a:off x="253250" y="1857500"/>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US">
                <a:solidFill>
                  <a:schemeClr val="dk1"/>
                </a:solidFill>
              </a:rPr>
              <a:t>After brainstorming, we evaluate ideas</a:t>
            </a:r>
            <a:endParaRPr>
              <a:solidFill>
                <a:schemeClr val="dk1"/>
              </a:solidFill>
            </a:endParaRPr>
          </a:p>
          <a:p>
            <a:pPr marL="457200" lvl="0" indent="0" algn="l" rtl="0">
              <a:lnSpc>
                <a:spcPct val="115000"/>
              </a:lnSpc>
              <a:spcBef>
                <a:spcPts val="0"/>
              </a:spcBef>
              <a:spcAft>
                <a:spcPts val="0"/>
              </a:spcAft>
              <a:buSzPts val="1800"/>
              <a:buNone/>
            </a:pPr>
            <a:r>
              <a:rPr lang="en-US">
                <a:solidFill>
                  <a:schemeClr val="dk1"/>
                </a:solidFill>
              </a:rPr>
              <a:t>based on:</a:t>
            </a:r>
            <a:endParaRPr>
              <a:solidFill>
                <a:schemeClr val="dk1"/>
              </a:solidFill>
            </a:endParaRPr>
          </a:p>
          <a:p>
            <a:pPr marL="914400" lvl="1" indent="-342900" algn="l" rtl="0">
              <a:lnSpc>
                <a:spcPct val="115000"/>
              </a:lnSpc>
              <a:spcBef>
                <a:spcPts val="0"/>
              </a:spcBef>
              <a:spcAft>
                <a:spcPts val="0"/>
              </a:spcAft>
              <a:buClr>
                <a:schemeClr val="dk1"/>
              </a:buClr>
              <a:buSzPts val="1800"/>
              <a:buChar char="○"/>
            </a:pPr>
            <a:r>
              <a:rPr lang="en-US" sz="1800" b="1">
                <a:solidFill>
                  <a:schemeClr val="dk1"/>
                </a:solidFill>
              </a:rPr>
              <a:t>Cost</a:t>
            </a:r>
            <a:r>
              <a:rPr lang="en-US" sz="1800">
                <a:solidFill>
                  <a:schemeClr val="dk1"/>
                </a:solidFill>
              </a:rPr>
              <a:t>: Is it affordable for small-scale</a:t>
            </a:r>
            <a:endParaRPr sz="1800">
              <a:solidFill>
                <a:schemeClr val="dk1"/>
              </a:solidFill>
            </a:endParaRPr>
          </a:p>
          <a:p>
            <a:pPr marL="914400" lvl="0" indent="0" algn="l" rtl="0">
              <a:lnSpc>
                <a:spcPct val="115000"/>
              </a:lnSpc>
              <a:spcBef>
                <a:spcPts val="0"/>
              </a:spcBef>
              <a:spcAft>
                <a:spcPts val="0"/>
              </a:spcAft>
              <a:buSzPts val="1800"/>
              <a:buNone/>
            </a:pPr>
            <a:r>
              <a:rPr lang="en-US" sz="1800">
                <a:solidFill>
                  <a:schemeClr val="dk1"/>
                </a:solidFill>
              </a:rPr>
              <a:t>farmers?</a:t>
            </a:r>
            <a:endParaRPr sz="1800">
              <a:solidFill>
                <a:schemeClr val="dk1"/>
              </a:solidFill>
            </a:endParaRPr>
          </a:p>
          <a:p>
            <a:pPr marL="914400" lvl="1" indent="-342900" algn="l" rtl="0">
              <a:lnSpc>
                <a:spcPct val="115000"/>
              </a:lnSpc>
              <a:spcBef>
                <a:spcPts val="0"/>
              </a:spcBef>
              <a:spcAft>
                <a:spcPts val="0"/>
              </a:spcAft>
              <a:buClr>
                <a:schemeClr val="dk1"/>
              </a:buClr>
              <a:buSzPts val="1800"/>
              <a:buChar char="○"/>
            </a:pPr>
            <a:r>
              <a:rPr lang="en-US" sz="1800" b="1">
                <a:solidFill>
                  <a:schemeClr val="dk1"/>
                </a:solidFill>
              </a:rPr>
              <a:t>Effectiveness</a:t>
            </a:r>
            <a:r>
              <a:rPr lang="en-US" sz="1800">
                <a:solidFill>
                  <a:schemeClr val="dk1"/>
                </a:solidFill>
              </a:rPr>
              <a:t>: How well does the</a:t>
            </a:r>
            <a:endParaRPr sz="1800">
              <a:solidFill>
                <a:schemeClr val="dk1"/>
              </a:solidFill>
            </a:endParaRPr>
          </a:p>
          <a:p>
            <a:pPr marL="914400" lvl="0" indent="0" algn="l" rtl="0">
              <a:lnSpc>
                <a:spcPct val="115000"/>
              </a:lnSpc>
              <a:spcBef>
                <a:spcPts val="0"/>
              </a:spcBef>
              <a:spcAft>
                <a:spcPts val="0"/>
              </a:spcAft>
              <a:buSzPts val="1800"/>
              <a:buNone/>
            </a:pPr>
            <a:r>
              <a:rPr lang="en-US" sz="1800">
                <a:solidFill>
                  <a:schemeClr val="dk1"/>
                </a:solidFill>
              </a:rPr>
              <a:t>fence protect the farm?</a:t>
            </a:r>
            <a:endParaRPr sz="1800">
              <a:solidFill>
                <a:schemeClr val="dk1"/>
              </a:solidFill>
            </a:endParaRPr>
          </a:p>
          <a:p>
            <a:pPr marL="914400" lvl="1" indent="-342900" algn="l" rtl="0">
              <a:lnSpc>
                <a:spcPct val="115000"/>
              </a:lnSpc>
              <a:spcBef>
                <a:spcPts val="0"/>
              </a:spcBef>
              <a:spcAft>
                <a:spcPts val="0"/>
              </a:spcAft>
              <a:buClr>
                <a:schemeClr val="dk1"/>
              </a:buClr>
              <a:buSzPts val="1800"/>
              <a:buChar char="○"/>
            </a:pPr>
            <a:r>
              <a:rPr lang="en-US" sz="1800" b="1">
                <a:solidFill>
                  <a:schemeClr val="dk1"/>
                </a:solidFill>
              </a:rPr>
              <a:t>Sustainability</a:t>
            </a:r>
            <a:r>
              <a:rPr lang="en-US" sz="1800">
                <a:solidFill>
                  <a:schemeClr val="dk1"/>
                </a:solidFill>
              </a:rPr>
              <a:t>: Is it eco-friendly and</a:t>
            </a:r>
            <a:endParaRPr sz="1800">
              <a:solidFill>
                <a:schemeClr val="dk1"/>
              </a:solidFill>
            </a:endParaRPr>
          </a:p>
          <a:p>
            <a:pPr marL="914400" lvl="0" indent="0" algn="l" rtl="0">
              <a:lnSpc>
                <a:spcPct val="115000"/>
              </a:lnSpc>
              <a:spcBef>
                <a:spcPts val="0"/>
              </a:spcBef>
              <a:spcAft>
                <a:spcPts val="0"/>
              </a:spcAft>
              <a:buSzPts val="1800"/>
              <a:buNone/>
            </a:pPr>
            <a:r>
              <a:rPr lang="en-US" sz="1800">
                <a:solidFill>
                  <a:schemeClr val="dk1"/>
                </a:solidFill>
              </a:rPr>
              <a:t>low-maintenance?</a:t>
            </a:r>
            <a:endParaRPr sz="1800">
              <a:solidFill>
                <a:schemeClr val="dk1"/>
              </a:solidFill>
            </a:endParaRPr>
          </a:p>
          <a:p>
            <a:pPr marL="914400" lvl="1" indent="-342900" algn="l" rtl="0">
              <a:lnSpc>
                <a:spcPct val="115000"/>
              </a:lnSpc>
              <a:spcBef>
                <a:spcPts val="0"/>
              </a:spcBef>
              <a:spcAft>
                <a:spcPts val="0"/>
              </a:spcAft>
              <a:buClr>
                <a:schemeClr val="dk1"/>
              </a:buClr>
              <a:buSzPts val="1800"/>
              <a:buChar char="○"/>
            </a:pPr>
            <a:r>
              <a:rPr lang="en-US" sz="1800" b="1">
                <a:solidFill>
                  <a:schemeClr val="dk1"/>
                </a:solidFill>
              </a:rPr>
              <a:t>Availability</a:t>
            </a:r>
            <a:r>
              <a:rPr lang="en-US" sz="1800">
                <a:solidFill>
                  <a:schemeClr val="dk1"/>
                </a:solidFill>
              </a:rPr>
              <a:t>: Are the materials locally available?</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Begin to shortlist ideas that meet these criteria.</a:t>
            </a:r>
            <a:endParaRPr sz="1800">
              <a:solidFill>
                <a:schemeClr val="dk1"/>
              </a:solidFill>
            </a:endParaRPr>
          </a:p>
        </p:txBody>
      </p:sp>
      <p:pic>
        <p:nvPicPr>
          <p:cNvPr id="435" name="Google Shape;435;p79"/>
          <p:cNvPicPr preferRelativeResize="0"/>
          <p:nvPr/>
        </p:nvPicPr>
        <p:blipFill rotWithShape="1">
          <a:blip r:embed="rId3">
            <a:alphaModFix/>
          </a:blip>
          <a:srcRect/>
          <a:stretch/>
        </p:blipFill>
        <p:spPr>
          <a:xfrm>
            <a:off x="4970375" y="1738550"/>
            <a:ext cx="4086725" cy="2309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80"/>
          <p:cNvSpPr txBox="1">
            <a:spLocks noGrp="1"/>
          </p:cNvSpPr>
          <p:nvPr>
            <p:ph type="title"/>
          </p:nvPr>
        </p:nvSpPr>
        <p:spPr>
          <a:xfrm>
            <a:off x="391725" y="93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a:solidFill>
                  <a:srgbClr val="002060"/>
                </a:solidFill>
              </a:rPr>
              <a:t>Refining and Combining Ideas</a:t>
            </a:r>
            <a:endParaRPr b="1">
              <a:solidFill>
                <a:srgbClr val="002060"/>
              </a:solidFill>
            </a:endParaRPr>
          </a:p>
        </p:txBody>
      </p:sp>
      <p:sp>
        <p:nvSpPr>
          <p:cNvPr id="441" name="Google Shape;441;p80"/>
          <p:cNvSpPr txBox="1">
            <a:spLocks noGrp="1"/>
          </p:cNvSpPr>
          <p:nvPr>
            <p:ph type="body" idx="1"/>
          </p:nvPr>
        </p:nvSpPr>
        <p:spPr>
          <a:xfrm>
            <a:off x="253250" y="1506800"/>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US" b="1">
                <a:solidFill>
                  <a:schemeClr val="dk1"/>
                </a:solidFill>
              </a:rPr>
              <a:t>Combine the best ideas</a:t>
            </a:r>
            <a:r>
              <a:rPr lang="en-US">
                <a:solidFill>
                  <a:schemeClr val="dk1"/>
                </a:solidFill>
              </a:rPr>
              <a:t>: For example, using bamboo as the main fence structure with cactus plants for added protection.</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Refine individual ideas</a:t>
            </a:r>
            <a:r>
              <a:rPr lang="en-US">
                <a:solidFill>
                  <a:schemeClr val="dk1"/>
                </a:solidFill>
              </a:rPr>
              <a:t>: Improve feasibility by tweaking some ideas (e.g., making bamboo more</a:t>
            </a:r>
            <a:endParaRPr>
              <a:solidFill>
                <a:schemeClr val="dk1"/>
              </a:solidFill>
            </a:endParaRPr>
          </a:p>
          <a:p>
            <a:pPr marL="457200" lvl="0" indent="0" algn="l" rtl="0">
              <a:lnSpc>
                <a:spcPct val="115000"/>
              </a:lnSpc>
              <a:spcBef>
                <a:spcPts val="0"/>
              </a:spcBef>
              <a:spcAft>
                <a:spcPts val="0"/>
              </a:spcAft>
              <a:buSzPts val="1800"/>
              <a:buNone/>
            </a:pPr>
            <a:r>
              <a:rPr lang="en-US">
                <a:solidFill>
                  <a:schemeClr val="dk1"/>
                </a:solidFill>
              </a:rPr>
              <a:t>pest-resistant by treatment).</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b="1">
                <a:solidFill>
                  <a:schemeClr val="dk1"/>
                </a:solidFill>
              </a:rPr>
              <a:t>Prototype potential solutions</a:t>
            </a:r>
            <a:r>
              <a:rPr lang="en-US">
                <a:solidFill>
                  <a:schemeClr val="dk1"/>
                </a:solidFill>
              </a:rPr>
              <a:t>:</a:t>
            </a:r>
            <a:endParaRPr>
              <a:solidFill>
                <a:schemeClr val="dk1"/>
              </a:solidFill>
            </a:endParaRPr>
          </a:p>
          <a:p>
            <a:pPr marL="457200" lvl="0" indent="0" algn="l" rtl="0">
              <a:lnSpc>
                <a:spcPct val="115000"/>
              </a:lnSpc>
              <a:spcBef>
                <a:spcPts val="0"/>
              </a:spcBef>
              <a:spcAft>
                <a:spcPts val="0"/>
              </a:spcAft>
              <a:buSzPts val="1800"/>
              <a:buNone/>
            </a:pPr>
            <a:r>
              <a:rPr lang="en-US">
                <a:solidFill>
                  <a:schemeClr val="dk1"/>
                </a:solidFill>
              </a:rPr>
              <a:t>Start imagining what a prototype</a:t>
            </a:r>
            <a:endParaRPr>
              <a:solidFill>
                <a:schemeClr val="dk1"/>
              </a:solidFill>
            </a:endParaRPr>
          </a:p>
          <a:p>
            <a:pPr marL="457200" lvl="0" indent="0" algn="l" rtl="0">
              <a:lnSpc>
                <a:spcPct val="115000"/>
              </a:lnSpc>
              <a:spcBef>
                <a:spcPts val="0"/>
              </a:spcBef>
              <a:spcAft>
                <a:spcPts val="0"/>
              </a:spcAft>
              <a:buSzPts val="1800"/>
              <a:buNone/>
            </a:pPr>
            <a:r>
              <a:rPr lang="en-US">
                <a:solidFill>
                  <a:schemeClr val="dk1"/>
                </a:solidFill>
              </a:rPr>
              <a:t>of the natural fence might look</a:t>
            </a:r>
            <a:endParaRPr>
              <a:solidFill>
                <a:schemeClr val="dk1"/>
              </a:solidFill>
            </a:endParaRPr>
          </a:p>
          <a:p>
            <a:pPr marL="457200" lvl="0" indent="0" algn="l" rtl="0">
              <a:lnSpc>
                <a:spcPct val="115000"/>
              </a:lnSpc>
              <a:spcBef>
                <a:spcPts val="0"/>
              </a:spcBef>
              <a:spcAft>
                <a:spcPts val="0"/>
              </a:spcAft>
              <a:buSzPts val="1800"/>
              <a:buNone/>
            </a:pPr>
            <a:r>
              <a:rPr lang="en-US">
                <a:solidFill>
                  <a:schemeClr val="dk1"/>
                </a:solidFill>
              </a:rPr>
              <a:t>like and how it can be tested on</a:t>
            </a:r>
            <a:endParaRPr>
              <a:solidFill>
                <a:schemeClr val="dk1"/>
              </a:solidFill>
            </a:endParaRPr>
          </a:p>
          <a:p>
            <a:pPr marL="457200" lvl="0" indent="0" algn="l" rtl="0">
              <a:lnSpc>
                <a:spcPct val="115000"/>
              </a:lnSpc>
              <a:spcBef>
                <a:spcPts val="0"/>
              </a:spcBef>
              <a:spcAft>
                <a:spcPts val="0"/>
              </a:spcAft>
              <a:buSzPts val="1800"/>
              <a:buNone/>
            </a:pPr>
            <a:r>
              <a:rPr lang="en-US">
                <a:solidFill>
                  <a:schemeClr val="dk1"/>
                </a:solidFill>
              </a:rPr>
              <a:t>farms.</a:t>
            </a:r>
            <a:endParaRPr>
              <a:solidFill>
                <a:schemeClr val="dk1"/>
              </a:solidFill>
            </a:endParaRPr>
          </a:p>
        </p:txBody>
      </p:sp>
      <p:pic>
        <p:nvPicPr>
          <p:cNvPr id="442" name="Google Shape;442;p80"/>
          <p:cNvPicPr preferRelativeResize="0"/>
          <p:nvPr/>
        </p:nvPicPr>
        <p:blipFill rotWithShape="1">
          <a:blip r:embed="rId3">
            <a:alphaModFix/>
          </a:blip>
          <a:srcRect/>
          <a:stretch/>
        </p:blipFill>
        <p:spPr>
          <a:xfrm>
            <a:off x="4249051" y="2652775"/>
            <a:ext cx="4815674" cy="22704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81"/>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400"/>
              <a:buFont typeface="Arial"/>
              <a:buNone/>
            </a:pPr>
            <a:r>
              <a:rPr lang="en-US" sz="2400" b="1"/>
              <a:t>Prototype:</a:t>
            </a:r>
            <a:endParaRPr sz="2400"/>
          </a:p>
        </p:txBody>
      </p:sp>
      <p:sp>
        <p:nvSpPr>
          <p:cNvPr id="448" name="Google Shape;448;p81"/>
          <p:cNvSpPr/>
          <p:nvPr/>
        </p:nvSpPr>
        <p:spPr>
          <a:xfrm>
            <a:off x="287079" y="1375200"/>
            <a:ext cx="86243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9" name="Google Shape;449;p81"/>
          <p:cNvSpPr/>
          <p:nvPr/>
        </p:nvSpPr>
        <p:spPr>
          <a:xfrm>
            <a:off x="170121" y="1541721"/>
            <a:ext cx="4221125" cy="17235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1" u="none" strike="noStrike">
                <a:solidFill>
                  <a:srgbClr val="000000"/>
                </a:solidFill>
                <a:latin typeface="Arial"/>
                <a:ea typeface="Arial"/>
                <a:cs typeface="Arial"/>
                <a:sym typeface="Arial"/>
              </a:rPr>
              <a:t>Wood fences </a:t>
            </a:r>
            <a:endParaRPr sz="1600" b="0" i="0" u="none" strike="noStrike">
              <a:solidFill>
                <a:srgbClr val="000000"/>
              </a:solidFill>
              <a:latin typeface="Arial"/>
              <a:ea typeface="Arial"/>
              <a:cs typeface="Arial"/>
              <a:sym typeface="Arial"/>
            </a:endParaRPr>
          </a:p>
          <a:p>
            <a:pPr marL="0" marR="0" lvl="0" indent="0" algn="just" rtl="0">
              <a:spcBef>
                <a:spcPts val="0"/>
              </a:spcBef>
              <a:spcAft>
                <a:spcPts val="0"/>
              </a:spcAft>
              <a:buNone/>
            </a:pPr>
            <a:r>
              <a:rPr lang="en-US" sz="1800">
                <a:solidFill>
                  <a:srgbClr val="000000"/>
                </a:solidFill>
                <a:latin typeface="Palatino Linotype"/>
                <a:ea typeface="Palatino Linotype"/>
                <a:cs typeface="Palatino Linotype"/>
                <a:sym typeface="Palatino Linotype"/>
              </a:rPr>
              <a:t>• Traditionally used type of fencing. </a:t>
            </a:r>
            <a:endParaRPr/>
          </a:p>
          <a:p>
            <a:pPr marL="0" marR="0" lvl="0" indent="0" algn="just" rtl="0">
              <a:spcBef>
                <a:spcPts val="0"/>
              </a:spcBef>
              <a:spcAft>
                <a:spcPts val="0"/>
              </a:spcAft>
              <a:buNone/>
            </a:pPr>
            <a:r>
              <a:rPr lang="en-US" sz="1800">
                <a:solidFill>
                  <a:srgbClr val="000000"/>
                </a:solidFill>
                <a:latin typeface="Palatino Linotype"/>
                <a:ea typeface="Palatino Linotype"/>
                <a:cs typeface="Palatino Linotype"/>
                <a:sym typeface="Palatino Linotype"/>
              </a:rPr>
              <a:t>• Very cheap and easy to set up but not durable for a longer period of time. </a:t>
            </a:r>
            <a:endParaRPr/>
          </a:p>
          <a:p>
            <a:pPr marL="0" marR="0" lvl="0" indent="0" algn="just" rtl="0">
              <a:spcBef>
                <a:spcPts val="0"/>
              </a:spcBef>
              <a:spcAft>
                <a:spcPts val="0"/>
              </a:spcAft>
              <a:buNone/>
            </a:pPr>
            <a:r>
              <a:rPr lang="en-US" sz="1800">
                <a:solidFill>
                  <a:srgbClr val="000000"/>
                </a:solidFill>
                <a:latin typeface="Palatino Linotype"/>
                <a:ea typeface="Palatino Linotype"/>
                <a:cs typeface="Palatino Linotype"/>
                <a:sym typeface="Palatino Linotype"/>
              </a:rPr>
              <a:t>• Can be used with simple wire during setup. </a:t>
            </a:r>
            <a:endParaRPr sz="1800">
              <a:solidFill>
                <a:schemeClr val="dk1"/>
              </a:solidFill>
              <a:latin typeface="Arial"/>
              <a:ea typeface="Arial"/>
              <a:cs typeface="Arial"/>
              <a:sym typeface="Arial"/>
            </a:endParaRPr>
          </a:p>
        </p:txBody>
      </p:sp>
      <p:pic>
        <p:nvPicPr>
          <p:cNvPr id="450" name="Google Shape;450;p81"/>
          <p:cNvPicPr preferRelativeResize="0"/>
          <p:nvPr/>
        </p:nvPicPr>
        <p:blipFill rotWithShape="1">
          <a:blip r:embed="rId3">
            <a:alphaModFix/>
          </a:blip>
          <a:srcRect/>
          <a:stretch/>
        </p:blipFill>
        <p:spPr>
          <a:xfrm>
            <a:off x="4710963" y="1541722"/>
            <a:ext cx="4105848" cy="32216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82"/>
          <p:cNvSpPr txBox="1">
            <a:spLocks noGrp="1"/>
          </p:cNvSpPr>
          <p:nvPr>
            <p:ph type="title"/>
          </p:nvPr>
        </p:nvSpPr>
        <p:spPr>
          <a:xfrm>
            <a:off x="127592" y="648587"/>
            <a:ext cx="4316818" cy="1265274"/>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000"/>
              <a:buFont typeface="Arial"/>
              <a:buNone/>
            </a:pPr>
            <a:br>
              <a:rPr lang="en-US" sz="2000"/>
            </a:br>
            <a:endParaRPr sz="2000"/>
          </a:p>
        </p:txBody>
      </p:sp>
      <p:sp>
        <p:nvSpPr>
          <p:cNvPr id="456" name="Google Shape;456;p82"/>
          <p:cNvSpPr/>
          <p:nvPr/>
        </p:nvSpPr>
        <p:spPr>
          <a:xfrm>
            <a:off x="127591" y="1467292"/>
            <a:ext cx="8783849"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7" name="Google Shape;457;p82"/>
          <p:cNvSpPr/>
          <p:nvPr/>
        </p:nvSpPr>
        <p:spPr>
          <a:xfrm>
            <a:off x="43209" y="1281224"/>
            <a:ext cx="4444409" cy="5909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Hedgerows</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 dense row of shrubs and small trees planted along the perimeter of farmland.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Benefits</a:t>
            </a:r>
            <a:r>
              <a:rPr lang="en-US" sz="1800">
                <a:solidFill>
                  <a:schemeClr val="dk1"/>
                </a:solidFill>
                <a:latin typeface="Arial"/>
                <a:ea typeface="Arial"/>
                <a:cs typeface="Arial"/>
                <a:sym typeface="Arial"/>
              </a:rPr>
              <a:t>:Deters animals naturally by creating a thick, prickly barrier.</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Provides shelter for birds and other wildlife, enhancing biodiversity.</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Can reduce soil erosion and improve land health.</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i="1">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8" name="Google Shape;458;p82"/>
          <p:cNvPicPr preferRelativeResize="0"/>
          <p:nvPr/>
        </p:nvPicPr>
        <p:blipFill rotWithShape="1">
          <a:blip r:embed="rId3">
            <a:alphaModFix/>
          </a:blip>
          <a:srcRect/>
          <a:stretch/>
        </p:blipFill>
        <p:spPr>
          <a:xfrm>
            <a:off x="4519515" y="1137683"/>
            <a:ext cx="4169319" cy="360072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83"/>
          <p:cNvPicPr preferRelativeResize="0"/>
          <p:nvPr/>
        </p:nvPicPr>
        <p:blipFill rotWithShape="1">
          <a:blip r:embed="rId3">
            <a:alphaModFix/>
          </a:blip>
          <a:srcRect/>
          <a:stretch/>
        </p:blipFill>
        <p:spPr>
          <a:xfrm>
            <a:off x="223283" y="1375200"/>
            <a:ext cx="8474149" cy="35902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4"/>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000"/>
              <a:buFont typeface="Arial"/>
              <a:buNone/>
            </a:pPr>
            <a:r>
              <a:rPr lang="en-US" sz="2000"/>
              <a:t>Lime Thorn Bushes</a:t>
            </a:r>
            <a:endParaRPr sz="2000"/>
          </a:p>
        </p:txBody>
      </p:sp>
      <p:pic>
        <p:nvPicPr>
          <p:cNvPr id="469" name="Google Shape;469;p84"/>
          <p:cNvPicPr preferRelativeResize="0"/>
          <p:nvPr/>
        </p:nvPicPr>
        <p:blipFill rotWithShape="1">
          <a:blip r:embed="rId3">
            <a:alphaModFix/>
          </a:blip>
          <a:srcRect/>
          <a:stretch/>
        </p:blipFill>
        <p:spPr>
          <a:xfrm>
            <a:off x="5146158" y="1641424"/>
            <a:ext cx="3765281" cy="2838846"/>
          </a:xfrm>
          <a:prstGeom prst="rect">
            <a:avLst/>
          </a:prstGeom>
          <a:noFill/>
          <a:ln>
            <a:noFill/>
          </a:ln>
        </p:spPr>
      </p:pic>
      <p:sp>
        <p:nvSpPr>
          <p:cNvPr id="470" name="Google Shape;470;p84"/>
          <p:cNvSpPr/>
          <p:nvPr/>
        </p:nvSpPr>
        <p:spPr>
          <a:xfrm>
            <a:off x="138223" y="1375199"/>
            <a:ext cx="4667693" cy="48013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Benefits:</a:t>
            </a: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Natural Deterrent</a:t>
            </a:r>
            <a:r>
              <a:rPr lang="en-US" sz="1800">
                <a:solidFill>
                  <a:schemeClr val="dk1"/>
                </a:solidFill>
                <a:latin typeface="Arial"/>
                <a:ea typeface="Arial"/>
                <a:cs typeface="Arial"/>
                <a:sym typeface="Arial"/>
              </a:rPr>
              <a:t>: The sharp thorns on lemon and lime bushes act as a strong deterrent to animals that might try to enter farmland.</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Economic Benefit</a:t>
            </a:r>
            <a:r>
              <a:rPr lang="en-US" sz="1800">
                <a:solidFill>
                  <a:schemeClr val="dk1"/>
                </a:solidFill>
                <a:latin typeface="Arial"/>
                <a:ea typeface="Arial"/>
                <a:cs typeface="Arial"/>
                <a:sym typeface="Arial"/>
              </a:rPr>
              <a:t>: Farmers can harvest lemons or limes for personal use or to sell at markets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85"/>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400"/>
              <a:buFont typeface="Arial"/>
              <a:buNone/>
            </a:pPr>
            <a:r>
              <a:rPr lang="en-US" sz="2400" b="1"/>
              <a:t>Chili Peppers</a:t>
            </a:r>
            <a:endParaRPr sz="2400" b="1"/>
          </a:p>
        </p:txBody>
      </p:sp>
      <p:pic>
        <p:nvPicPr>
          <p:cNvPr id="476" name="Google Shape;476;p85"/>
          <p:cNvPicPr preferRelativeResize="0"/>
          <p:nvPr/>
        </p:nvPicPr>
        <p:blipFill rotWithShape="1">
          <a:blip r:embed="rId3">
            <a:alphaModFix/>
          </a:blip>
          <a:srcRect/>
          <a:stretch/>
        </p:blipFill>
        <p:spPr>
          <a:xfrm>
            <a:off x="5656521" y="1461009"/>
            <a:ext cx="3170540" cy="2753109"/>
          </a:xfrm>
          <a:prstGeom prst="rect">
            <a:avLst/>
          </a:prstGeom>
          <a:noFill/>
          <a:ln>
            <a:noFill/>
          </a:ln>
        </p:spPr>
      </p:pic>
      <p:sp>
        <p:nvSpPr>
          <p:cNvPr id="477" name="Google Shape;477;p85"/>
          <p:cNvSpPr/>
          <p:nvPr/>
        </p:nvSpPr>
        <p:spPr>
          <a:xfrm>
            <a:off x="74428" y="1461009"/>
            <a:ext cx="5411972"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Benefits:</a:t>
            </a: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Planting chili peppers around farm boundaries can deter elephants from entering fields without harming them.</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Additional Income for Farmers</a:t>
            </a:r>
            <a:r>
              <a:rPr lang="en-US" sz="1800">
                <a:solidFill>
                  <a:schemeClr val="dk1"/>
                </a:solidFill>
                <a:latin typeface="Arial"/>
                <a:ea typeface="Arial"/>
                <a:cs typeface="Arial"/>
                <a:sym typeface="Arial"/>
              </a:rPr>
              <a:t>: Chili peppers are a valuable cash crop in many regions.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86"/>
          <p:cNvPicPr preferRelativeResize="0"/>
          <p:nvPr/>
        </p:nvPicPr>
        <p:blipFill rotWithShape="1">
          <a:blip r:embed="rId3">
            <a:alphaModFix/>
          </a:blip>
          <a:srcRect/>
          <a:stretch/>
        </p:blipFill>
        <p:spPr>
          <a:xfrm>
            <a:off x="900718" y="1294402"/>
            <a:ext cx="7296983" cy="3352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7"/>
          <p:cNvSpPr txBox="1">
            <a:spLocks noGrp="1"/>
          </p:cNvSpPr>
          <p:nvPr>
            <p:ph type="title"/>
          </p:nvPr>
        </p:nvSpPr>
        <p:spPr>
          <a:xfrm flipH="1">
            <a:off x="391744" y="1001628"/>
            <a:ext cx="8305688" cy="443198"/>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dk1"/>
              </a:buClr>
              <a:buSzPts val="3200"/>
              <a:buFont typeface="Arial"/>
              <a:buNone/>
            </a:pPr>
            <a:r>
              <a:rPr lang="en-US" sz="3200"/>
              <a:t>Potential Natural Fencing Solutions</a:t>
            </a:r>
            <a:endParaRPr/>
          </a:p>
        </p:txBody>
      </p:sp>
      <p:sp>
        <p:nvSpPr>
          <p:cNvPr id="488" name="Google Shape;488;p87"/>
          <p:cNvSpPr/>
          <p:nvPr/>
        </p:nvSpPr>
        <p:spPr>
          <a:xfrm>
            <a:off x="391679" y="1690577"/>
            <a:ext cx="7784757" cy="56323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Lemongrass, agave or rambans, certain species of chilly and some other plant species have been identified to be grown for fencing. </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Leopards and bears, along with elephants and wild boars are a major threat to human life, livestock and crops. </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Traditional methods like solar-powered wire fencings, walls and pits in the woods prevent the entry of elephants, wild boars, tigers, leopards and others in residential areas. </a:t>
            </a: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2000" b="1">
              <a:solidFill>
                <a:srgbClr val="000000"/>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88"/>
          <p:cNvPicPr preferRelativeResize="0"/>
          <p:nvPr/>
        </p:nvPicPr>
        <p:blipFill rotWithShape="1">
          <a:blip r:embed="rId3">
            <a:alphaModFix/>
          </a:blip>
          <a:srcRect/>
          <a:stretch/>
        </p:blipFill>
        <p:spPr>
          <a:xfrm>
            <a:off x="4742121" y="1424349"/>
            <a:ext cx="3104707" cy="2762636"/>
          </a:xfrm>
          <a:prstGeom prst="rect">
            <a:avLst/>
          </a:prstGeom>
          <a:noFill/>
          <a:ln>
            <a:noFill/>
          </a:ln>
        </p:spPr>
      </p:pic>
      <p:pic>
        <p:nvPicPr>
          <p:cNvPr id="494" name="Google Shape;494;p88"/>
          <p:cNvPicPr preferRelativeResize="0"/>
          <p:nvPr/>
        </p:nvPicPr>
        <p:blipFill rotWithShape="1">
          <a:blip r:embed="rId4">
            <a:alphaModFix/>
          </a:blip>
          <a:srcRect/>
          <a:stretch/>
        </p:blipFill>
        <p:spPr>
          <a:xfrm>
            <a:off x="516900" y="1424349"/>
            <a:ext cx="4044312" cy="26798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txBox="1">
            <a:spLocks noGrp="1"/>
          </p:cNvSpPr>
          <p:nvPr>
            <p:ph type="title" idx="4294967295"/>
          </p:nvPr>
        </p:nvSpPr>
        <p:spPr>
          <a:xfrm>
            <a:off x="391680" y="934200"/>
            <a:ext cx="8519760" cy="572040"/>
          </a:xfrm>
          <a:prstGeom prst="rect">
            <a:avLst/>
          </a:prstGeom>
          <a:noFill/>
          <a:ln>
            <a:noFill/>
          </a:ln>
        </p:spPr>
        <p:txBody>
          <a:bodyPr spcFirstLastPara="1" wrap="square" lIns="0" tIns="91425" rIns="0" bIns="91425" anchor="t" anchorCtr="0">
            <a:normAutofit fontScale="91000"/>
          </a:bodyPr>
          <a:lstStyle/>
          <a:p>
            <a:pPr marL="0" marR="0" lvl="0" indent="0" algn="l" rtl="0">
              <a:lnSpc>
                <a:spcPct val="100000"/>
              </a:lnSpc>
              <a:spcBef>
                <a:spcPts val="0"/>
              </a:spcBef>
              <a:spcAft>
                <a:spcPts val="0"/>
              </a:spcAft>
              <a:buClr>
                <a:srgbClr val="000000"/>
              </a:buClr>
              <a:buSzPct val="100000"/>
              <a:buFont typeface="Arial"/>
              <a:buNone/>
            </a:pPr>
            <a:r>
              <a:rPr lang="en-US" sz="2800" b="1" i="0" u="none" strike="noStrike" cap="none">
                <a:solidFill>
                  <a:srgbClr val="000000"/>
                </a:solidFill>
                <a:latin typeface="Arial"/>
                <a:ea typeface="Arial"/>
                <a:cs typeface="Arial"/>
                <a:sym typeface="Arial"/>
              </a:rPr>
              <a:t>Background</a:t>
            </a:r>
            <a:endParaRPr sz="2800" b="0" i="0" u="none" strike="noStrike" cap="none">
              <a:solidFill>
                <a:schemeClr val="dk1"/>
              </a:solidFill>
              <a:latin typeface="Arial"/>
              <a:ea typeface="Arial"/>
              <a:cs typeface="Arial"/>
              <a:sym typeface="Arial"/>
            </a:endParaRPr>
          </a:p>
        </p:txBody>
      </p:sp>
      <p:sp>
        <p:nvSpPr>
          <p:cNvPr id="274" name="Google Shape;274;p53"/>
          <p:cNvSpPr txBox="1">
            <a:spLocks noGrp="1"/>
          </p:cNvSpPr>
          <p:nvPr>
            <p:ph type="body" idx="4294967295"/>
          </p:nvPr>
        </p:nvSpPr>
        <p:spPr>
          <a:xfrm>
            <a:off x="231840" y="1506960"/>
            <a:ext cx="8519760" cy="3415680"/>
          </a:xfrm>
          <a:prstGeom prst="rect">
            <a:avLst/>
          </a:prstGeom>
          <a:noFill/>
          <a:ln>
            <a:noFill/>
          </a:ln>
        </p:spPr>
        <p:txBody>
          <a:bodyPr spcFirstLastPara="1" wrap="square" lIns="0" tIns="91425" rIns="0" bIns="91425" anchor="t" anchorCtr="0">
            <a:normAutofit/>
          </a:bodyPr>
          <a:lstStyle/>
          <a:p>
            <a:pPr marL="114480" marR="0" lvl="0" indent="-114480" algn="l" rtl="0">
              <a:lnSpc>
                <a:spcPct val="115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Many farmers use fences to protect their land, protect their crops, and ensure privacy. But these fences can be expensive to put up and maintain, they often don't last long. Plus, traditional fences don't offer any extra benefits, like helping the farm's ecosystem or increasing the farm's income. The challenge is to create a natural fencing solution that is affordable, durable, and good for the environment while also adding value to the farm. and do the same job as regular fences, with added benefits like improving the farm's environment, lowering maintenance costs, and possibly boosting the farm's productivity and income.</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9"/>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000"/>
              <a:buFont typeface="Arial"/>
              <a:buNone/>
            </a:pPr>
            <a:r>
              <a:rPr lang="en-US" sz="2000" b="1"/>
              <a:t>Cacti or Thorny Plants</a:t>
            </a:r>
            <a:r>
              <a:rPr lang="en-US" sz="2000"/>
              <a:t>:</a:t>
            </a:r>
            <a:endParaRPr sz="2000"/>
          </a:p>
        </p:txBody>
      </p:sp>
      <p:sp>
        <p:nvSpPr>
          <p:cNvPr id="500" name="Google Shape;500;p89"/>
          <p:cNvSpPr/>
          <p:nvPr/>
        </p:nvSpPr>
        <p:spPr>
          <a:xfrm>
            <a:off x="95695" y="1375200"/>
            <a:ext cx="4338082" cy="5909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Cacti or Thorny Plants</a:t>
            </a:r>
            <a:r>
              <a:rPr lang="en-US" sz="1800">
                <a:solidFill>
                  <a:schemeClr val="dk1"/>
                </a:solidFill>
                <a:latin typeface="Arial"/>
                <a:ea typeface="Arial"/>
                <a:cs typeface="Arial"/>
                <a:sym typeface="Arial"/>
              </a:rPr>
              <a:t>:</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create a natural defense against larger animals like wild boar or deer.</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Benefits: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Drought-Resistant</a:t>
            </a:r>
            <a:r>
              <a:rPr lang="en-US" sz="1800">
                <a:solidFill>
                  <a:schemeClr val="dk1"/>
                </a:solidFill>
                <a:latin typeface="Arial"/>
                <a:ea typeface="Arial"/>
                <a:cs typeface="Arial"/>
                <a:sym typeface="Arial"/>
              </a:rPr>
              <a:t>: Cacti and many thorny plants requires minimal water and care</a:t>
            </a: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Root Stability</a:t>
            </a:r>
            <a:r>
              <a:rPr lang="en-US" sz="1800">
                <a:solidFill>
                  <a:schemeClr val="dk1"/>
                </a:solidFill>
                <a:latin typeface="Arial"/>
                <a:ea typeface="Arial"/>
                <a:cs typeface="Arial"/>
                <a:sym typeface="Arial"/>
              </a:rPr>
              <a:t>: The deep root systems of cacti and thorny shrubs help stabilize soil</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501" name="Google Shape;501;p89"/>
          <p:cNvPicPr preferRelativeResize="0"/>
          <p:nvPr/>
        </p:nvPicPr>
        <p:blipFill rotWithShape="1">
          <a:blip r:embed="rId3">
            <a:alphaModFix/>
          </a:blip>
          <a:srcRect/>
          <a:stretch/>
        </p:blipFill>
        <p:spPr>
          <a:xfrm>
            <a:off x="4433776" y="528352"/>
            <a:ext cx="4338084" cy="408679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90"/>
          <p:cNvSpPr txBox="1">
            <a:spLocks noGrp="1"/>
          </p:cNvSpPr>
          <p:nvPr>
            <p:ph type="title"/>
          </p:nvPr>
        </p:nvSpPr>
        <p:spPr>
          <a:xfrm>
            <a:off x="391680" y="749880"/>
            <a:ext cx="8519760" cy="62532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sz="2800"/>
              <a:t>Bamboo</a:t>
            </a:r>
            <a:endParaRPr sz="2800"/>
          </a:p>
        </p:txBody>
      </p:sp>
      <p:sp>
        <p:nvSpPr>
          <p:cNvPr id="507" name="Google Shape;507;p90"/>
          <p:cNvSpPr/>
          <p:nvPr/>
        </p:nvSpPr>
        <p:spPr>
          <a:xfrm>
            <a:off x="275399" y="1535843"/>
            <a:ext cx="4690005" cy="286232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AutoNum type="arabicPeriod"/>
            </a:pPr>
            <a:r>
              <a:rPr lang="en-US" sz="1800" b="1" i="0" u="none" strike="noStrike" cap="none">
                <a:solidFill>
                  <a:schemeClr val="dk1"/>
                </a:solidFill>
                <a:latin typeface="Arial"/>
                <a:ea typeface="Arial"/>
                <a:cs typeface="Arial"/>
                <a:sym typeface="Arial"/>
              </a:rPr>
              <a:t>Grows Quickly</a:t>
            </a:r>
            <a:r>
              <a:rPr lang="en-US" sz="1800" b="0" i="0" u="none" strike="noStrike" cap="none">
                <a:solidFill>
                  <a:schemeClr val="dk1"/>
                </a:solidFill>
                <a:latin typeface="Arial"/>
                <a:ea typeface="Arial"/>
                <a:cs typeface="Arial"/>
                <a:sym typeface="Arial"/>
              </a:rPr>
              <a:t>: Bamboo grows fast and doesn’t need replanting.</a:t>
            </a:r>
            <a:endParaRPr/>
          </a:p>
          <a:p>
            <a:pPr marL="0" marR="0" lvl="0" indent="-114300" algn="l" rtl="0">
              <a:lnSpc>
                <a:spcPct val="100000"/>
              </a:lnSpc>
              <a:spcBef>
                <a:spcPts val="0"/>
              </a:spcBef>
              <a:spcAft>
                <a:spcPts val="0"/>
              </a:spcAft>
              <a:buClr>
                <a:schemeClr val="dk1"/>
              </a:buClr>
              <a:buSzPts val="1800"/>
              <a:buFont typeface="Arial"/>
              <a:buAutoNum type="arabicPeriod"/>
            </a:pPr>
            <a:r>
              <a:rPr lang="en-US" sz="1800" b="1" i="0" u="none" strike="noStrike" cap="none">
                <a:solidFill>
                  <a:schemeClr val="dk1"/>
                </a:solidFill>
                <a:latin typeface="Arial"/>
                <a:ea typeface="Arial"/>
                <a:cs typeface="Arial"/>
                <a:sym typeface="Arial"/>
              </a:rPr>
              <a:t>Good for the Environment</a:t>
            </a:r>
            <a:r>
              <a:rPr lang="en-US" sz="1800" b="0" i="0" u="none" strike="noStrike" cap="none">
                <a:solidFill>
                  <a:schemeClr val="dk1"/>
                </a:solidFill>
                <a:latin typeface="Arial"/>
                <a:ea typeface="Arial"/>
                <a:cs typeface="Arial"/>
                <a:sym typeface="Arial"/>
              </a:rPr>
              <a:t>: It absorbs CO2 and produces more oxygen.</a:t>
            </a:r>
            <a:endParaRPr/>
          </a:p>
          <a:p>
            <a:pPr marL="0" marR="0" lvl="0" indent="-114300" algn="l" rtl="0">
              <a:lnSpc>
                <a:spcPct val="100000"/>
              </a:lnSpc>
              <a:spcBef>
                <a:spcPts val="0"/>
              </a:spcBef>
              <a:spcAft>
                <a:spcPts val="0"/>
              </a:spcAft>
              <a:buClr>
                <a:schemeClr val="dk1"/>
              </a:buClr>
              <a:buSzPts val="1800"/>
              <a:buFont typeface="Arial"/>
              <a:buAutoNum type="arabicPeriod"/>
            </a:pPr>
            <a:r>
              <a:rPr lang="en-US" sz="1800" b="1" i="0" u="none" strike="noStrike" cap="none">
                <a:solidFill>
                  <a:schemeClr val="dk1"/>
                </a:solidFill>
                <a:latin typeface="Arial"/>
                <a:ea typeface="Arial"/>
                <a:cs typeface="Arial"/>
                <a:sym typeface="Arial"/>
              </a:rPr>
              <a:t>Strong Barrier</a:t>
            </a:r>
            <a:r>
              <a:rPr lang="en-US" sz="1800" b="0" i="0" u="none" strike="noStrike" cap="none">
                <a:solidFill>
                  <a:schemeClr val="dk1"/>
                </a:solidFill>
                <a:latin typeface="Arial"/>
                <a:ea typeface="Arial"/>
                <a:cs typeface="Arial"/>
                <a:sym typeface="Arial"/>
              </a:rPr>
              <a:t>: Works well as a natural fence and helps prevent erosion.</a:t>
            </a:r>
            <a:endParaRPr/>
          </a:p>
          <a:p>
            <a:pPr marL="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5.Boosts Income</a:t>
            </a:r>
            <a:r>
              <a:rPr lang="en-US" sz="1800" b="0" i="0" u="none" strike="noStrike" cap="none">
                <a:solidFill>
                  <a:schemeClr val="dk1"/>
                </a:solidFill>
                <a:latin typeface="Arial"/>
                <a:ea typeface="Arial"/>
                <a:cs typeface="Arial"/>
                <a:sym typeface="Arial"/>
              </a:rPr>
              <a:t>: Can be sold for extra money and improves local wildlife habitat.</a:t>
            </a:r>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08" name="Google Shape;508;p90"/>
          <p:cNvPicPr preferRelativeResize="0"/>
          <p:nvPr/>
        </p:nvPicPr>
        <p:blipFill rotWithShape="1">
          <a:blip r:embed="rId3">
            <a:alphaModFix/>
          </a:blip>
          <a:srcRect/>
          <a:stretch/>
        </p:blipFill>
        <p:spPr>
          <a:xfrm>
            <a:off x="4812761" y="1535843"/>
            <a:ext cx="4098679" cy="277216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91"/>
          <p:cNvPicPr preferRelativeResize="0"/>
          <p:nvPr/>
        </p:nvPicPr>
        <p:blipFill rotWithShape="1">
          <a:blip r:embed="rId3">
            <a:alphaModFix/>
          </a:blip>
          <a:srcRect/>
          <a:stretch/>
        </p:blipFill>
        <p:spPr>
          <a:xfrm>
            <a:off x="419839" y="1375200"/>
            <a:ext cx="8491601" cy="3768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92"/>
          <p:cNvSpPr txBox="1">
            <a:spLocks noGrp="1"/>
          </p:cNvSpPr>
          <p:nvPr>
            <p:ph type="title"/>
          </p:nvPr>
        </p:nvSpPr>
        <p:spPr>
          <a:xfrm>
            <a:off x="391725" y="934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a:solidFill>
                  <a:srgbClr val="002060"/>
                </a:solidFill>
              </a:rPr>
              <a:t>Test Phase</a:t>
            </a:r>
            <a:endParaRPr b="1">
              <a:solidFill>
                <a:srgbClr val="002060"/>
              </a:solidFill>
            </a:endParaRPr>
          </a:p>
        </p:txBody>
      </p:sp>
      <p:sp>
        <p:nvSpPr>
          <p:cNvPr id="519" name="Google Shape;519;p92"/>
          <p:cNvSpPr txBox="1">
            <a:spLocks noGrp="1"/>
          </p:cNvSpPr>
          <p:nvPr>
            <p:ph type="body" idx="1"/>
          </p:nvPr>
        </p:nvSpPr>
        <p:spPr>
          <a:xfrm>
            <a:off x="253250" y="1857500"/>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1200"/>
              </a:spcBef>
              <a:spcAft>
                <a:spcPts val="0"/>
              </a:spcAft>
              <a:buNone/>
            </a:pPr>
            <a:r>
              <a:rPr lang="en-US" sz="1400" b="1"/>
              <a:t>Wood Fencing:</a:t>
            </a:r>
            <a:endParaRPr sz="1400" b="1"/>
          </a:p>
          <a:p>
            <a:pPr marL="457200" lvl="0" indent="-317500" algn="l" rtl="0">
              <a:spcBef>
                <a:spcPts val="1200"/>
              </a:spcBef>
              <a:spcAft>
                <a:spcPts val="0"/>
              </a:spcAft>
              <a:buSzPts val="1400"/>
              <a:buChar char="●"/>
            </a:pPr>
            <a:r>
              <a:rPr lang="en-US" sz="1400" b="1"/>
              <a:t>Test Setup:</a:t>
            </a:r>
            <a:r>
              <a:rPr lang="en-US" sz="1400"/>
              <a:t> Erect wooden fences around a designated area of farmland.</a:t>
            </a:r>
            <a:endParaRPr sz="1400"/>
          </a:p>
          <a:p>
            <a:pPr marL="457200" lvl="0" indent="-317500" algn="l" rtl="0">
              <a:spcBef>
                <a:spcPts val="0"/>
              </a:spcBef>
              <a:spcAft>
                <a:spcPts val="0"/>
              </a:spcAft>
              <a:buSzPts val="1400"/>
              <a:buChar char="●"/>
            </a:pPr>
            <a:r>
              <a:rPr lang="en-US" sz="1400" b="1"/>
              <a:t>Testing Criteria:</a:t>
            </a:r>
            <a:r>
              <a:rPr lang="en-US" sz="1400"/>
              <a:t> Monitor for any animal entry points or damage over time. Assess the durability of the wood, maintenance needs, and how well it prevents trespassing.</a:t>
            </a:r>
            <a:endParaRPr sz="1400"/>
          </a:p>
          <a:p>
            <a:pPr marL="457200" lvl="0" indent="-317500" algn="l" rtl="0">
              <a:spcBef>
                <a:spcPts val="0"/>
              </a:spcBef>
              <a:spcAft>
                <a:spcPts val="0"/>
              </a:spcAft>
              <a:buSzPts val="1400"/>
              <a:buChar char="●"/>
            </a:pPr>
            <a:r>
              <a:rPr lang="en-US" sz="1400" b="1"/>
              <a:t>Measure:</a:t>
            </a:r>
            <a:r>
              <a:rPr lang="en-US" sz="1400"/>
              <a:t> Success rate in preventing entry of animals like deer, cattle, or smaller animals.</a:t>
            </a:r>
            <a:endParaRPr sz="1400"/>
          </a:p>
          <a:p>
            <a:pPr marL="0" lvl="0" indent="0" algn="l" rtl="0">
              <a:spcBef>
                <a:spcPts val="1200"/>
              </a:spcBef>
              <a:spcAft>
                <a:spcPts val="0"/>
              </a:spcAft>
              <a:buNone/>
            </a:pPr>
            <a:r>
              <a:rPr lang="en-US" sz="1400" b="1"/>
              <a:t>Chilli Pepper:</a:t>
            </a:r>
            <a:endParaRPr sz="1400" b="1"/>
          </a:p>
          <a:p>
            <a:pPr marL="457200" lvl="0" indent="-317500" algn="l" rtl="0">
              <a:spcBef>
                <a:spcPts val="1200"/>
              </a:spcBef>
              <a:spcAft>
                <a:spcPts val="0"/>
              </a:spcAft>
              <a:buSzPts val="1400"/>
              <a:buChar char="●"/>
            </a:pPr>
            <a:r>
              <a:rPr lang="en-US" sz="1400" b="1"/>
              <a:t>Test Setup:</a:t>
            </a:r>
            <a:r>
              <a:rPr lang="en-US" sz="1400"/>
              <a:t> Create barriers using chilli pepper plants or sprinkle chilli powder around the field perimeter.</a:t>
            </a:r>
            <a:endParaRPr sz="1400"/>
          </a:p>
          <a:p>
            <a:pPr marL="457200" lvl="0" indent="-317500" algn="l" rtl="0">
              <a:spcBef>
                <a:spcPts val="0"/>
              </a:spcBef>
              <a:spcAft>
                <a:spcPts val="0"/>
              </a:spcAft>
              <a:buSzPts val="1400"/>
              <a:buChar char="●"/>
            </a:pPr>
            <a:r>
              <a:rPr lang="en-US" sz="1400" b="1"/>
              <a:t>Testing Criteria:</a:t>
            </a:r>
            <a:r>
              <a:rPr lang="en-US" sz="1400"/>
              <a:t> Assess how the presence of capsaicin deters animals. Check if animals avoid the area due to irritation.</a:t>
            </a:r>
            <a:endParaRPr sz="1400"/>
          </a:p>
          <a:p>
            <a:pPr marL="457200" lvl="0" indent="-317500" algn="l" rtl="0">
              <a:spcBef>
                <a:spcPts val="0"/>
              </a:spcBef>
              <a:spcAft>
                <a:spcPts val="0"/>
              </a:spcAft>
              <a:buSzPts val="1400"/>
              <a:buChar char="●"/>
            </a:pPr>
            <a:r>
              <a:rPr lang="en-US" sz="1400" b="1"/>
              <a:t>Measure:</a:t>
            </a:r>
            <a:r>
              <a:rPr lang="en-US" sz="1400"/>
              <a:t> Reduction in animal encounters and the impact on soil or plant life nearby.</a:t>
            </a:r>
            <a:endParaRPr sz="1400"/>
          </a:p>
          <a:p>
            <a:pPr marL="0" lvl="0" indent="0" algn="l" rtl="0">
              <a:spcBef>
                <a:spcPts val="1200"/>
              </a:spcBef>
              <a:spcAft>
                <a:spcPts val="1200"/>
              </a:spcAft>
              <a:buNone/>
            </a:pP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3"/>
          <p:cNvSpPr txBox="1">
            <a:spLocks noGrp="1"/>
          </p:cNvSpPr>
          <p:nvPr>
            <p:ph type="body" idx="1"/>
          </p:nvPr>
        </p:nvSpPr>
        <p:spPr>
          <a:xfrm>
            <a:off x="263850" y="863550"/>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0"/>
              </a:spcAft>
              <a:buClr>
                <a:schemeClr val="dk1"/>
              </a:buClr>
              <a:buSzPts val="1100"/>
              <a:buFont typeface="Arial"/>
              <a:buNone/>
            </a:pPr>
            <a:r>
              <a:rPr lang="en-US" sz="1500" b="1"/>
              <a:t>Hedgerows:</a:t>
            </a:r>
            <a:endParaRPr sz="1500" b="1"/>
          </a:p>
          <a:p>
            <a:pPr marL="457200" lvl="0" indent="-323850" algn="l" rtl="0">
              <a:spcBef>
                <a:spcPts val="1200"/>
              </a:spcBef>
              <a:spcAft>
                <a:spcPts val="0"/>
              </a:spcAft>
              <a:buSzPts val="1500"/>
              <a:buChar char="●"/>
            </a:pPr>
            <a:r>
              <a:rPr lang="en-US" sz="1500" b="1"/>
              <a:t>Test Setup:</a:t>
            </a:r>
            <a:r>
              <a:rPr lang="en-US" sz="1500"/>
              <a:t> Plant thick rows of shrubs or trees along the farm perimeter.</a:t>
            </a:r>
            <a:endParaRPr sz="1500"/>
          </a:p>
          <a:p>
            <a:pPr marL="457200" lvl="0" indent="-323850" algn="l" rtl="0">
              <a:spcBef>
                <a:spcPts val="0"/>
              </a:spcBef>
              <a:spcAft>
                <a:spcPts val="0"/>
              </a:spcAft>
              <a:buSzPts val="1500"/>
              <a:buChar char="●"/>
            </a:pPr>
            <a:r>
              <a:rPr lang="en-US" sz="1500" b="1"/>
              <a:t>Testing Criteria:</a:t>
            </a:r>
            <a:r>
              <a:rPr lang="en-US" sz="1500"/>
              <a:t> Observe if the density of the hedgerow effectively deters animals from crossing. Evaluate growth rates and coverage over time.</a:t>
            </a:r>
            <a:endParaRPr sz="1500"/>
          </a:p>
          <a:p>
            <a:pPr marL="457200" lvl="0" indent="-323850" algn="l" rtl="0">
              <a:spcBef>
                <a:spcPts val="0"/>
              </a:spcBef>
              <a:spcAft>
                <a:spcPts val="0"/>
              </a:spcAft>
              <a:buSzPts val="1500"/>
              <a:buChar char="●"/>
            </a:pPr>
            <a:r>
              <a:rPr lang="en-US" sz="1500" b="1"/>
              <a:t>Measure:</a:t>
            </a:r>
            <a:r>
              <a:rPr lang="en-US" sz="1500"/>
              <a:t> Animal entry attempts, gaps in hedgerow growth, and long-term viability.</a:t>
            </a:r>
            <a:endParaRPr sz="1500"/>
          </a:p>
          <a:p>
            <a:pPr marL="0" lvl="0" indent="0" algn="l" rtl="0">
              <a:spcBef>
                <a:spcPts val="1200"/>
              </a:spcBef>
              <a:spcAft>
                <a:spcPts val="0"/>
              </a:spcAft>
              <a:buNone/>
            </a:pPr>
            <a:r>
              <a:rPr lang="en-US" sz="1400" b="1"/>
              <a:t>Lime Thorn Bushes:</a:t>
            </a:r>
            <a:endParaRPr sz="1400" b="1"/>
          </a:p>
          <a:p>
            <a:pPr marL="457200" lvl="0" indent="-317500" algn="l" rtl="0">
              <a:spcBef>
                <a:spcPts val="1200"/>
              </a:spcBef>
              <a:spcAft>
                <a:spcPts val="0"/>
              </a:spcAft>
              <a:buSzPts val="1400"/>
              <a:buChar char="●"/>
            </a:pPr>
            <a:r>
              <a:rPr lang="en-US" sz="1400" b="1"/>
              <a:t>Test Setup:</a:t>
            </a:r>
            <a:r>
              <a:rPr lang="en-US" sz="1400"/>
              <a:t> Plant lime thorn bushes in a boundary line around the field.</a:t>
            </a:r>
            <a:endParaRPr sz="1400"/>
          </a:p>
          <a:p>
            <a:pPr marL="457200" lvl="0" indent="-317500" algn="l" rtl="0">
              <a:spcBef>
                <a:spcPts val="0"/>
              </a:spcBef>
              <a:spcAft>
                <a:spcPts val="0"/>
              </a:spcAft>
              <a:buSzPts val="1400"/>
              <a:buChar char="●"/>
            </a:pPr>
            <a:r>
              <a:rPr lang="en-US" sz="1400" b="1"/>
              <a:t>Testing Criteria:</a:t>
            </a:r>
            <a:r>
              <a:rPr lang="en-US" sz="1400"/>
              <a:t> Monitor for animal trespassing, particularly through gaps or weak spots. Check if the thorny nature discourages entry.</a:t>
            </a:r>
            <a:endParaRPr sz="1400"/>
          </a:p>
          <a:p>
            <a:pPr marL="457200" lvl="0" indent="-317500" algn="l" rtl="0">
              <a:spcBef>
                <a:spcPts val="0"/>
              </a:spcBef>
              <a:spcAft>
                <a:spcPts val="0"/>
              </a:spcAft>
              <a:buSzPts val="1400"/>
              <a:buChar char="●"/>
            </a:pPr>
            <a:r>
              <a:rPr lang="en-US" sz="1400" b="1"/>
              <a:t>Measure:</a:t>
            </a:r>
            <a:r>
              <a:rPr lang="en-US" sz="1400"/>
              <a:t> Effectiveness in blocking animals, growth patterns, and required care.</a:t>
            </a:r>
            <a:endParaRPr sz="1400"/>
          </a:p>
          <a:p>
            <a:pPr marL="0" lvl="0" indent="0" algn="l" rtl="0">
              <a:spcBef>
                <a:spcPts val="1200"/>
              </a:spcBef>
              <a:spcAft>
                <a:spcPts val="1200"/>
              </a:spcAft>
              <a:buNone/>
            </a:pP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94"/>
          <p:cNvSpPr txBox="1">
            <a:spLocks noGrp="1"/>
          </p:cNvSpPr>
          <p:nvPr>
            <p:ph type="body" idx="1"/>
          </p:nvPr>
        </p:nvSpPr>
        <p:spPr>
          <a:xfrm>
            <a:off x="253250" y="1115150"/>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ct val="78571"/>
              <a:buFont typeface="Arial"/>
              <a:buNone/>
            </a:pPr>
            <a:r>
              <a:rPr lang="en-US" sz="1400" b="1"/>
              <a:t>Cactus and Thorny Plants:</a:t>
            </a:r>
            <a:endParaRPr sz="1400" b="1"/>
          </a:p>
          <a:p>
            <a:pPr marL="457200" lvl="0" indent="-304165" algn="l" rtl="0">
              <a:spcBef>
                <a:spcPts val="1200"/>
              </a:spcBef>
              <a:spcAft>
                <a:spcPts val="0"/>
              </a:spcAft>
              <a:buSzPct val="100000"/>
              <a:buChar char="●"/>
            </a:pPr>
            <a:r>
              <a:rPr lang="en-US" sz="1400" b="1"/>
              <a:t>Test Setup:</a:t>
            </a:r>
            <a:r>
              <a:rPr lang="en-US" sz="1400"/>
              <a:t> Plant cactus and other thorny species around the farm.</a:t>
            </a:r>
            <a:endParaRPr sz="1400"/>
          </a:p>
          <a:p>
            <a:pPr marL="457200" lvl="0" indent="-304165" algn="l" rtl="0">
              <a:spcBef>
                <a:spcPts val="0"/>
              </a:spcBef>
              <a:spcAft>
                <a:spcPts val="0"/>
              </a:spcAft>
              <a:buSzPct val="100000"/>
              <a:buChar char="●"/>
            </a:pPr>
            <a:r>
              <a:rPr lang="en-US" sz="1400" b="1"/>
              <a:t>Testing Criteria:</a:t>
            </a:r>
            <a:r>
              <a:rPr lang="en-US" sz="1400"/>
              <a:t> Monitor if the spiny, thorny nature of these plants physically prevents animals from crossing the barrier.</a:t>
            </a:r>
            <a:endParaRPr sz="1400"/>
          </a:p>
          <a:p>
            <a:pPr marL="457200" lvl="0" indent="-304165" algn="l" rtl="0">
              <a:spcBef>
                <a:spcPts val="0"/>
              </a:spcBef>
              <a:spcAft>
                <a:spcPts val="0"/>
              </a:spcAft>
              <a:buSzPct val="100000"/>
              <a:buChar char="●"/>
            </a:pPr>
            <a:r>
              <a:rPr lang="en-US" sz="1400" b="1"/>
              <a:t>Measure:</a:t>
            </a:r>
            <a:r>
              <a:rPr lang="en-US" sz="1400"/>
              <a:t> Incidence of animal injuries or avoidance due to the sharpness, and plant resilience over time.</a:t>
            </a:r>
            <a:endParaRPr sz="1400"/>
          </a:p>
          <a:p>
            <a:pPr marL="0" lvl="0" indent="0" algn="l" rtl="0">
              <a:spcBef>
                <a:spcPts val="1200"/>
              </a:spcBef>
              <a:spcAft>
                <a:spcPts val="0"/>
              </a:spcAft>
              <a:buNone/>
            </a:pPr>
            <a:r>
              <a:rPr lang="en-US" sz="1500" b="1"/>
              <a:t>Bamboo:</a:t>
            </a:r>
            <a:endParaRPr sz="1500" b="1"/>
          </a:p>
          <a:p>
            <a:pPr marL="457200" lvl="0" indent="-309562" algn="l" rtl="0">
              <a:spcBef>
                <a:spcPts val="1200"/>
              </a:spcBef>
              <a:spcAft>
                <a:spcPts val="0"/>
              </a:spcAft>
              <a:buSzPct val="100000"/>
              <a:buChar char="●"/>
            </a:pPr>
            <a:r>
              <a:rPr lang="en-US" sz="1500" b="1"/>
              <a:t>Test Setup:</a:t>
            </a:r>
            <a:r>
              <a:rPr lang="en-US" sz="1500"/>
              <a:t> Plant bamboo along the farm's perimeter to create a dense natural wall.</a:t>
            </a:r>
            <a:endParaRPr sz="1500"/>
          </a:p>
          <a:p>
            <a:pPr marL="457200" lvl="0" indent="-309562" algn="l" rtl="0">
              <a:spcBef>
                <a:spcPts val="0"/>
              </a:spcBef>
              <a:spcAft>
                <a:spcPts val="0"/>
              </a:spcAft>
              <a:buSzPct val="100000"/>
              <a:buChar char="●"/>
            </a:pPr>
            <a:r>
              <a:rPr lang="en-US" sz="1500" b="1"/>
              <a:t>Testing Criteria:</a:t>
            </a:r>
            <a:r>
              <a:rPr lang="en-US" sz="1500"/>
              <a:t> Monitor how well the fast-growing bamboo creates a physical barrier. Observe how animals interact with the bamboo.</a:t>
            </a:r>
            <a:endParaRPr sz="1500"/>
          </a:p>
          <a:p>
            <a:pPr marL="457200" lvl="0" indent="-309562" algn="l" rtl="0">
              <a:spcBef>
                <a:spcPts val="0"/>
              </a:spcBef>
              <a:spcAft>
                <a:spcPts val="0"/>
              </a:spcAft>
              <a:buSzPct val="100000"/>
              <a:buChar char="●"/>
            </a:pPr>
            <a:r>
              <a:rPr lang="en-US" sz="1500" b="1"/>
              <a:t>Measure:</a:t>
            </a:r>
            <a:r>
              <a:rPr lang="en-US" sz="1500"/>
              <a:t> Speed of bamboo growth, its effectiveness in blocking animals, and overall maintenance required.</a:t>
            </a:r>
            <a:endParaRPr sz="1500"/>
          </a:p>
          <a:p>
            <a:pPr marL="0" lvl="0" indent="0" algn="l" rtl="0">
              <a:spcBef>
                <a:spcPts val="1200"/>
              </a:spcBef>
              <a:spcAft>
                <a:spcPts val="0"/>
              </a:spcAft>
              <a:buNone/>
            </a:pPr>
            <a:endParaRPr sz="1400"/>
          </a:p>
          <a:p>
            <a:pPr marL="0" lvl="0" indent="0" algn="l" rtl="0">
              <a:spcBef>
                <a:spcPts val="12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4"/>
          <p:cNvSpPr txBox="1">
            <a:spLocks noGrp="1"/>
          </p:cNvSpPr>
          <p:nvPr>
            <p:ph type="title" idx="4294967295"/>
          </p:nvPr>
        </p:nvSpPr>
        <p:spPr>
          <a:xfrm>
            <a:off x="391680" y="934200"/>
            <a:ext cx="8519760" cy="572040"/>
          </a:xfrm>
          <a:prstGeom prst="rect">
            <a:avLst/>
          </a:prstGeom>
          <a:noFill/>
          <a:ln>
            <a:noFill/>
          </a:ln>
        </p:spPr>
        <p:txBody>
          <a:bodyPr spcFirstLastPara="1" wrap="square" lIns="0" tIns="91425" rIns="0" bIns="91425" anchor="t" anchorCtr="0">
            <a:normAutofit fontScale="91000"/>
          </a:bodyPr>
          <a:lstStyle/>
          <a:p>
            <a:pPr marL="0" marR="0" lvl="0" indent="0" algn="l" rtl="0">
              <a:lnSpc>
                <a:spcPct val="100000"/>
              </a:lnSpc>
              <a:spcBef>
                <a:spcPts val="0"/>
              </a:spcBef>
              <a:spcAft>
                <a:spcPts val="0"/>
              </a:spcAft>
              <a:buClr>
                <a:srgbClr val="000000"/>
              </a:buClr>
              <a:buSzPct val="100000"/>
              <a:buFont typeface="Arial"/>
              <a:buNone/>
            </a:pPr>
            <a:r>
              <a:rPr lang="en-US" sz="2800" b="0" i="0" u="none" strike="noStrike" cap="none">
                <a:solidFill>
                  <a:srgbClr val="000000"/>
                </a:solidFill>
                <a:latin typeface="Arial"/>
                <a:ea typeface="Arial"/>
                <a:cs typeface="Arial"/>
                <a:sym typeface="Arial"/>
              </a:rPr>
              <a:t>Primary Research</a:t>
            </a:r>
            <a:endParaRPr sz="2800" b="0" i="0" u="none" strike="noStrike" cap="none">
              <a:solidFill>
                <a:schemeClr val="dk1"/>
              </a:solidFill>
              <a:latin typeface="Arial"/>
              <a:ea typeface="Arial"/>
              <a:cs typeface="Arial"/>
              <a:sym typeface="Arial"/>
            </a:endParaRPr>
          </a:p>
        </p:txBody>
      </p:sp>
      <p:sp>
        <p:nvSpPr>
          <p:cNvPr id="280" name="Google Shape;280;p54"/>
          <p:cNvSpPr txBox="1">
            <a:spLocks noGrp="1"/>
          </p:cNvSpPr>
          <p:nvPr>
            <p:ph type="body" idx="4294967295"/>
          </p:nvPr>
        </p:nvSpPr>
        <p:spPr>
          <a:xfrm>
            <a:off x="311760" y="1427040"/>
            <a:ext cx="8519760" cy="3415680"/>
          </a:xfrm>
          <a:prstGeom prst="rect">
            <a:avLst/>
          </a:prstGeom>
          <a:noFill/>
          <a:ln>
            <a:noFill/>
          </a:ln>
        </p:spPr>
        <p:txBody>
          <a:bodyPr spcFirstLastPara="1" wrap="square" lIns="0" tIns="91425" rIns="0" bIns="91425" anchor="t" anchorCtr="0">
            <a:normAutofit fontScale="63000" lnSpcReduction="20000"/>
          </a:bodyPr>
          <a:lstStyle/>
          <a:p>
            <a:pPr marL="114480" marR="0" lvl="0" indent="-114480" algn="l" rtl="0">
              <a:lnSpc>
                <a:spcPct val="115000"/>
              </a:lnSpc>
              <a:spcBef>
                <a:spcPts val="0"/>
              </a:spcBef>
              <a:spcAft>
                <a:spcPts val="0"/>
              </a:spcAft>
              <a:buClr>
                <a:srgbClr val="000000"/>
              </a:buClr>
              <a:buSzPct val="100000"/>
              <a:buFont typeface="Arial"/>
              <a:buNone/>
            </a:pPr>
            <a:r>
              <a:rPr lang="en-US" sz="1800" b="0" i="0" u="none" strike="noStrike" cap="none">
                <a:solidFill>
                  <a:srgbClr val="000000"/>
                </a:solidFill>
                <a:latin typeface="Arial"/>
                <a:ea typeface="Arial"/>
                <a:cs typeface="Arial"/>
                <a:sym typeface="Arial"/>
              </a:rPr>
              <a:t>Questionaries</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What types of fencing do you currently use on your farm?</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How much agricultural land do you have?</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What challenges do you face with your current fencing solutions (e.g., maintenance, cost, effectiveness)? </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Have you considered using natural fencing methods? If so, what was your experience like? If not, why not? </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How much time and resources are you willing to invest in maintaining a natural fence? </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What specific problems do you encounter with wildlife or livestock that fencing needs to address? </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Are there any specific plants or materials you prefer or avoid for fencing? </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How does fencing impact your overall farm productivity and operations? </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How does the local climate and soil affect your fencing choices?</a:t>
            </a:r>
            <a:endParaRPr sz="1800" b="0" i="0" u="none" strike="noStrike" cap="none">
              <a:solidFill>
                <a:schemeClr val="dk1"/>
              </a:solidFill>
              <a:latin typeface="Arial"/>
              <a:ea typeface="Arial"/>
              <a:cs typeface="Arial"/>
              <a:sym typeface="Arial"/>
            </a:endParaRPr>
          </a:p>
          <a:p>
            <a:pPr marL="457200" marR="0" lvl="0" indent="-343080" algn="just" rtl="0">
              <a:lnSpc>
                <a:spcPct val="115000"/>
              </a:lnSpc>
              <a:spcBef>
                <a:spcPts val="1000"/>
              </a:spcBef>
              <a:spcAft>
                <a:spcPts val="0"/>
              </a:spcAft>
              <a:buClr>
                <a:srgbClr val="595959"/>
              </a:buClr>
              <a:buSzPct val="100000"/>
              <a:buFont typeface="Arial"/>
              <a:buAutoNum type="arabicPeriod"/>
            </a:pPr>
            <a:r>
              <a:rPr lang="en-US" sz="1800" b="0" i="0" u="none" strike="noStrike" cap="none">
                <a:solidFill>
                  <a:srgbClr val="000000"/>
                </a:solidFill>
                <a:latin typeface="Arial"/>
                <a:ea typeface="Arial"/>
                <a:cs typeface="Arial"/>
                <a:sym typeface="Arial"/>
              </a:rPr>
              <a:t>What are the most important factors for you when considering a new fencing option?</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55" descr="A white text on a black background&#10;&#10;Description automatically generated"/>
          <p:cNvPicPr preferRelativeResize="0"/>
          <p:nvPr/>
        </p:nvPicPr>
        <p:blipFill rotWithShape="1">
          <a:blip r:embed="rId3">
            <a:alphaModFix/>
          </a:blip>
          <a:srcRect/>
          <a:stretch/>
        </p:blipFill>
        <p:spPr>
          <a:xfrm>
            <a:off x="112320" y="923400"/>
            <a:ext cx="8790840" cy="38750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6"/>
          <p:cNvSpPr txBox="1">
            <a:spLocks noGrp="1"/>
          </p:cNvSpPr>
          <p:nvPr>
            <p:ph type="body" idx="4294967295"/>
          </p:nvPr>
        </p:nvSpPr>
        <p:spPr>
          <a:xfrm>
            <a:off x="391680" y="1571760"/>
            <a:ext cx="8519760" cy="3108600"/>
          </a:xfrm>
          <a:prstGeom prst="rect">
            <a:avLst/>
          </a:prstGeom>
          <a:noFill/>
          <a:ln>
            <a:noFill/>
          </a:ln>
        </p:spPr>
        <p:txBody>
          <a:bodyPr spcFirstLastPara="1" wrap="square" lIns="0" tIns="91425" rIns="0" bIns="91425" anchor="t" anchorCtr="0">
            <a:normAutofit/>
          </a:bodyPr>
          <a:lstStyle/>
          <a:p>
            <a:pPr marL="114480" marR="0" lvl="0" indent="-114480" algn="l" rtl="0">
              <a:lnSpc>
                <a:spcPct val="115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Objective:</a:t>
            </a:r>
            <a:r>
              <a:rPr lang="en-US" sz="1600" b="0" i="0" u="none" strike="noStrike" cap="none">
                <a:solidFill>
                  <a:srgbClr val="000000"/>
                </a:solidFill>
                <a:latin typeface="Arial"/>
                <a:ea typeface="Arial"/>
                <a:cs typeface="Arial"/>
                <a:sym typeface="Arial"/>
              </a:rPr>
              <a:t> To understand the challenges about natural fencing of farms in Karnataka through direct interviews.</a:t>
            </a:r>
            <a:endParaRPr sz="1600" b="0" i="0" u="none" strike="noStrike" cap="none">
              <a:solidFill>
                <a:schemeClr val="dk1"/>
              </a:solidFill>
              <a:latin typeface="Arial"/>
              <a:ea typeface="Arial"/>
              <a:cs typeface="Arial"/>
              <a:sym typeface="Arial"/>
            </a:endParaRPr>
          </a:p>
          <a:p>
            <a:pPr marL="114480" marR="0" lvl="0" indent="-114480" algn="l" rtl="0">
              <a:lnSpc>
                <a:spcPct val="115000"/>
              </a:lnSpc>
              <a:spcBef>
                <a:spcPts val="100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114480" marR="0" lvl="0" indent="-114480" algn="l" rtl="0">
              <a:lnSpc>
                <a:spcPct val="115000"/>
              </a:lnSpc>
              <a:spcBef>
                <a:spcPts val="100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Methodology:</a:t>
            </a:r>
            <a:endParaRPr sz="1600" b="0" i="0" u="none" strike="noStrike" cap="none">
              <a:solidFill>
                <a:schemeClr val="dk1"/>
              </a:solidFill>
              <a:latin typeface="Arial"/>
              <a:ea typeface="Arial"/>
              <a:cs typeface="Arial"/>
              <a:sym typeface="Arial"/>
            </a:endParaRPr>
          </a:p>
          <a:p>
            <a:pPr marL="457200" marR="0" lvl="0" indent="-343080" algn="l" rtl="0">
              <a:lnSpc>
                <a:spcPct val="115000"/>
              </a:lnSpc>
              <a:spcBef>
                <a:spcPts val="1000"/>
              </a:spcBef>
              <a:spcAft>
                <a:spcPts val="0"/>
              </a:spcAft>
              <a:buClr>
                <a:srgbClr val="595959"/>
              </a:buClr>
              <a:buSzPts val="1600"/>
              <a:buFont typeface="Arial"/>
              <a:buChar char="●"/>
            </a:pPr>
            <a:r>
              <a:rPr lang="en-US" sz="1600" b="1" i="0" u="none" strike="noStrike" cap="none">
                <a:solidFill>
                  <a:srgbClr val="000000"/>
                </a:solidFill>
                <a:latin typeface="Arial"/>
                <a:ea typeface="Arial"/>
                <a:cs typeface="Arial"/>
                <a:sym typeface="Arial"/>
              </a:rPr>
              <a:t>Interview Mode:</a:t>
            </a:r>
            <a:r>
              <a:rPr lang="en-US" sz="1600" b="0" i="0" u="none" strike="noStrike" cap="none">
                <a:solidFill>
                  <a:srgbClr val="000000"/>
                </a:solidFill>
                <a:latin typeface="Arial"/>
                <a:ea typeface="Arial"/>
                <a:cs typeface="Arial"/>
                <a:sym typeface="Arial"/>
              </a:rPr>
              <a:t> Conducted through phone calls.</a:t>
            </a:r>
            <a:endParaRPr sz="1600" b="0" i="0" u="none" strike="noStrike" cap="none">
              <a:solidFill>
                <a:schemeClr val="dk1"/>
              </a:solidFill>
              <a:latin typeface="Arial"/>
              <a:ea typeface="Arial"/>
              <a:cs typeface="Arial"/>
              <a:sym typeface="Arial"/>
            </a:endParaRPr>
          </a:p>
          <a:p>
            <a:pPr marL="457200" marR="0" lvl="0" indent="-343080" algn="l" rtl="0">
              <a:lnSpc>
                <a:spcPct val="115000"/>
              </a:lnSpc>
              <a:spcBef>
                <a:spcPts val="1000"/>
              </a:spcBef>
              <a:spcAft>
                <a:spcPts val="0"/>
              </a:spcAft>
              <a:buClr>
                <a:srgbClr val="595959"/>
              </a:buClr>
              <a:buSzPts val="1600"/>
              <a:buFont typeface="Arial"/>
              <a:buChar char="●"/>
            </a:pPr>
            <a:r>
              <a:rPr lang="en-US" sz="1600" b="1" i="0" u="none" strike="noStrike" cap="none">
                <a:solidFill>
                  <a:srgbClr val="000000"/>
                </a:solidFill>
                <a:latin typeface="Arial"/>
                <a:ea typeface="Arial"/>
                <a:cs typeface="Arial"/>
                <a:sym typeface="Arial"/>
              </a:rPr>
              <a:t>Participants:</a:t>
            </a:r>
            <a:r>
              <a:rPr lang="en-US" sz="1600" b="0" i="0" u="none" strike="noStrike" cap="none">
                <a:solidFill>
                  <a:srgbClr val="000000"/>
                </a:solidFill>
                <a:latin typeface="Arial"/>
                <a:ea typeface="Arial"/>
                <a:cs typeface="Arial"/>
                <a:sym typeface="Arial"/>
              </a:rPr>
              <a:t> farmers from different regions.</a:t>
            </a:r>
            <a:endParaRPr sz="1600" b="0" i="0" u="none" strike="noStrike" cap="none">
              <a:solidFill>
                <a:schemeClr val="dk1"/>
              </a:solidFill>
              <a:latin typeface="Arial"/>
              <a:ea typeface="Arial"/>
              <a:cs typeface="Arial"/>
              <a:sym typeface="Arial"/>
            </a:endParaRPr>
          </a:p>
          <a:p>
            <a:pPr marL="457200" marR="0" lvl="0" indent="-343080" algn="l" rtl="0">
              <a:lnSpc>
                <a:spcPct val="115000"/>
              </a:lnSpc>
              <a:spcBef>
                <a:spcPts val="1000"/>
              </a:spcBef>
              <a:spcAft>
                <a:spcPts val="0"/>
              </a:spcAft>
              <a:buClr>
                <a:srgbClr val="595959"/>
              </a:buClr>
              <a:buSzPts val="1600"/>
              <a:buFont typeface="Arial"/>
              <a:buChar char="●"/>
            </a:pPr>
            <a:r>
              <a:rPr lang="en-US" sz="1600" b="1" i="0" u="none" strike="noStrike" cap="none">
                <a:solidFill>
                  <a:srgbClr val="000000"/>
                </a:solidFill>
                <a:latin typeface="Arial"/>
                <a:ea typeface="Arial"/>
                <a:cs typeface="Arial"/>
                <a:sym typeface="Arial"/>
              </a:rPr>
              <a:t>Data Collection:</a:t>
            </a:r>
            <a:r>
              <a:rPr lang="en-US" sz="1600" b="0" i="0" u="none" strike="noStrike" cap="none">
                <a:solidFill>
                  <a:srgbClr val="000000"/>
                </a:solidFill>
                <a:latin typeface="Arial"/>
                <a:ea typeface="Arial"/>
                <a:cs typeface="Arial"/>
                <a:sym typeface="Arial"/>
              </a:rPr>
              <a:t> Calls were recorded to accurately gain information about fencing.</a:t>
            </a:r>
            <a:endParaRPr sz="1600" b="0" i="0" u="none" strike="noStrike" cap="none">
              <a:solidFill>
                <a:schemeClr val="dk1"/>
              </a:solidFill>
              <a:latin typeface="Arial"/>
              <a:ea typeface="Arial"/>
              <a:cs typeface="Arial"/>
              <a:sym typeface="Arial"/>
            </a:endParaRPr>
          </a:p>
          <a:p>
            <a:pPr marL="114480" marR="0" lvl="0" indent="-114480" algn="l" rtl="0">
              <a:lnSpc>
                <a:spcPct val="115000"/>
              </a:lnSpc>
              <a:spcBef>
                <a:spcPts val="100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291" name="Google Shape;291;p56"/>
          <p:cNvSpPr txBox="1">
            <a:spLocks noGrp="1"/>
          </p:cNvSpPr>
          <p:nvPr>
            <p:ph type="title" idx="4294967295"/>
          </p:nvPr>
        </p:nvSpPr>
        <p:spPr>
          <a:xfrm>
            <a:off x="503280" y="919800"/>
            <a:ext cx="8640000" cy="572040"/>
          </a:xfrm>
          <a:prstGeom prst="rect">
            <a:avLst/>
          </a:prstGeom>
          <a:noFill/>
          <a:ln>
            <a:noFill/>
          </a:ln>
        </p:spPr>
        <p:txBody>
          <a:bodyPr spcFirstLastPara="1" wrap="square" lIns="0" tIns="91425" rIns="0" bIns="91425" anchor="t" anchorCtr="0">
            <a:normAutofit fontScale="90000"/>
          </a:bodyPr>
          <a:lstStyle/>
          <a:p>
            <a:pPr marL="0" marR="0" lvl="0" indent="0" algn="l" rtl="0">
              <a:lnSpc>
                <a:spcPct val="100000"/>
              </a:lnSpc>
              <a:spcBef>
                <a:spcPts val="0"/>
              </a:spcBef>
              <a:spcAft>
                <a:spcPts val="0"/>
              </a:spcAft>
              <a:buClr>
                <a:srgbClr val="000000"/>
              </a:buClr>
              <a:buSzPct val="100000"/>
              <a:buFont typeface="Arial"/>
              <a:buNone/>
            </a:pPr>
            <a:r>
              <a:rPr lang="en-US" sz="2800" b="0" i="0" u="none" strike="noStrike" cap="none">
                <a:solidFill>
                  <a:srgbClr val="000000"/>
                </a:solidFill>
                <a:latin typeface="Arial"/>
                <a:ea typeface="Arial"/>
                <a:cs typeface="Arial"/>
                <a:sym typeface="Arial"/>
              </a:rPr>
              <a:t>Interviews</a:t>
            </a:r>
            <a:br>
              <a:rPr lang="en-US" sz="2800" b="0" i="0" u="none" strike="noStrike" cap="none">
                <a:solidFill>
                  <a:schemeClr val="dk1"/>
                </a:solidFill>
                <a:latin typeface="Arial"/>
                <a:ea typeface="Arial"/>
                <a:cs typeface="Arial"/>
                <a:sym typeface="Arial"/>
              </a:rPr>
            </a:b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7"/>
          <p:cNvSpPr txBox="1">
            <a:spLocks noGrp="1"/>
          </p:cNvSpPr>
          <p:nvPr>
            <p:ph type="body" idx="4294967295"/>
          </p:nvPr>
        </p:nvSpPr>
        <p:spPr>
          <a:xfrm>
            <a:off x="391680" y="1182960"/>
            <a:ext cx="8519760" cy="3415680"/>
          </a:xfrm>
          <a:prstGeom prst="rect">
            <a:avLst/>
          </a:prstGeom>
          <a:noFill/>
          <a:ln>
            <a:noFill/>
          </a:ln>
        </p:spPr>
        <p:txBody>
          <a:bodyPr spcFirstLastPara="1" wrap="square" lIns="0" tIns="91425" rIns="0" bIns="91425" anchor="t" anchorCtr="0">
            <a:noAutofit/>
          </a:bodyPr>
          <a:lstStyle/>
          <a:p>
            <a:pPr marL="114480" marR="0" lvl="0" indent="-114480" algn="l" rtl="0">
              <a:lnSpc>
                <a:spcPct val="115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Key Information Collected:</a:t>
            </a:r>
            <a:endParaRPr sz="1800" b="0" i="0" u="none" strike="noStrike" cap="none">
              <a:solidFill>
                <a:schemeClr val="dk1"/>
              </a:solidFill>
              <a:latin typeface="Arial"/>
              <a:ea typeface="Arial"/>
              <a:cs typeface="Arial"/>
              <a:sym typeface="Arial"/>
            </a:endParaRPr>
          </a:p>
          <a:p>
            <a:pPr marL="114480" marR="0" lvl="0" indent="-114480" algn="l" rtl="0">
              <a:lnSpc>
                <a:spcPct val="115000"/>
              </a:lnSpc>
              <a:spcBef>
                <a:spcPts val="10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3080" algn="l" rtl="0">
              <a:lnSpc>
                <a:spcPct val="115000"/>
              </a:lnSpc>
              <a:spcBef>
                <a:spcPts val="1000"/>
              </a:spcBef>
              <a:spcAft>
                <a:spcPts val="0"/>
              </a:spcAft>
              <a:buClr>
                <a:srgbClr val="595959"/>
              </a:buClr>
              <a:buSzPts val="1600"/>
              <a:buFont typeface="Arial"/>
              <a:buChar char="•"/>
            </a:pPr>
            <a:r>
              <a:rPr lang="en-US" sz="1600" b="1" i="0" u="none" strike="noStrike" cap="none">
                <a:solidFill>
                  <a:srgbClr val="000000"/>
                </a:solidFill>
                <a:latin typeface="Arial"/>
                <a:ea typeface="Arial"/>
                <a:cs typeface="Arial"/>
                <a:sym typeface="Arial"/>
              </a:rPr>
              <a:t>High Maintenance Costs:</a:t>
            </a:r>
            <a:r>
              <a:rPr lang="en-US" sz="1600" b="0" i="0" u="none" strike="noStrike" cap="none">
                <a:solidFill>
                  <a:srgbClr val="000000"/>
                </a:solidFill>
                <a:latin typeface="Arial"/>
                <a:ea typeface="Arial"/>
                <a:cs typeface="Arial"/>
                <a:sym typeface="Arial"/>
              </a:rPr>
              <a:t> Farmers expressed concerns about the ongoing maintenance required for current fencing, including repairs and replacements.</a:t>
            </a:r>
            <a:endParaRPr sz="1600" b="0" i="0" u="none" strike="noStrike" cap="none">
              <a:solidFill>
                <a:schemeClr val="dk1"/>
              </a:solidFill>
              <a:latin typeface="Arial"/>
              <a:ea typeface="Arial"/>
              <a:cs typeface="Arial"/>
              <a:sym typeface="Arial"/>
            </a:endParaRPr>
          </a:p>
          <a:p>
            <a:pPr marL="457200" marR="0" lvl="0" indent="-343080" algn="l" rtl="0">
              <a:lnSpc>
                <a:spcPct val="115000"/>
              </a:lnSpc>
              <a:spcBef>
                <a:spcPts val="1000"/>
              </a:spcBef>
              <a:spcAft>
                <a:spcPts val="0"/>
              </a:spcAft>
              <a:buClr>
                <a:srgbClr val="595959"/>
              </a:buClr>
              <a:buSzPts val="1600"/>
              <a:buFont typeface="Arial"/>
              <a:buChar char="•"/>
            </a:pPr>
            <a:r>
              <a:rPr lang="en-US" sz="1600" b="1" i="0" u="none" strike="noStrike" cap="none">
                <a:solidFill>
                  <a:srgbClr val="000000"/>
                </a:solidFill>
                <a:latin typeface="Arial"/>
                <a:ea typeface="Arial"/>
                <a:cs typeface="Arial"/>
                <a:sym typeface="Arial"/>
              </a:rPr>
              <a:t>Local Materials Preference:</a:t>
            </a:r>
            <a:r>
              <a:rPr lang="en-US" sz="1600" b="0" i="0" u="none" strike="noStrike" cap="none">
                <a:solidFill>
                  <a:srgbClr val="000000"/>
                </a:solidFill>
                <a:latin typeface="Arial"/>
                <a:ea typeface="Arial"/>
                <a:cs typeface="Arial"/>
                <a:sym typeface="Arial"/>
              </a:rPr>
              <a:t> Farmers prefer using locally sourced plants and materials for natural fencing, aligning with their sustainability goals</a:t>
            </a:r>
            <a:endParaRPr sz="1600" b="0" i="0" u="none" strike="noStrike" cap="none">
              <a:solidFill>
                <a:schemeClr val="dk1"/>
              </a:solidFill>
              <a:latin typeface="Arial"/>
              <a:ea typeface="Arial"/>
              <a:cs typeface="Arial"/>
              <a:sym typeface="Arial"/>
            </a:endParaRPr>
          </a:p>
          <a:p>
            <a:pPr marL="457200" marR="0" lvl="0" indent="-343080" algn="l" rtl="0">
              <a:lnSpc>
                <a:spcPct val="115000"/>
              </a:lnSpc>
              <a:spcBef>
                <a:spcPts val="1000"/>
              </a:spcBef>
              <a:spcAft>
                <a:spcPts val="0"/>
              </a:spcAft>
              <a:buClr>
                <a:srgbClr val="595959"/>
              </a:buClr>
              <a:buSzPts val="1600"/>
              <a:buFont typeface="Arial"/>
              <a:buChar char="•"/>
            </a:pPr>
            <a:r>
              <a:rPr lang="en-US" sz="1600" b="1" i="0" u="none" strike="noStrike" cap="none">
                <a:solidFill>
                  <a:srgbClr val="000000"/>
                </a:solidFill>
                <a:latin typeface="Arial"/>
                <a:ea typeface="Arial"/>
                <a:cs typeface="Arial"/>
                <a:sym typeface="Arial"/>
              </a:rPr>
              <a:t>Wildlife and Animal Control:</a:t>
            </a:r>
            <a:r>
              <a:rPr lang="en-US" sz="1600" b="0" i="0" u="none" strike="noStrike" cap="none">
                <a:solidFill>
                  <a:srgbClr val="000000"/>
                </a:solidFill>
                <a:latin typeface="Arial"/>
                <a:ea typeface="Arial"/>
                <a:cs typeface="Arial"/>
                <a:sym typeface="Arial"/>
              </a:rPr>
              <a:t> Existing fences often fail to keep out wildlife , leading to crop damage.</a:t>
            </a:r>
            <a:endParaRPr sz="1600" b="0" i="0" u="none" strike="noStrike" cap="none">
              <a:solidFill>
                <a:schemeClr val="dk1"/>
              </a:solidFill>
              <a:latin typeface="Arial"/>
              <a:ea typeface="Arial"/>
              <a:cs typeface="Arial"/>
              <a:sym typeface="Arial"/>
            </a:endParaRPr>
          </a:p>
          <a:p>
            <a:pPr marL="114480" marR="0" lvl="0" indent="-114480" algn="l" rtl="0">
              <a:lnSpc>
                <a:spcPct val="115000"/>
              </a:lnSpc>
              <a:spcBef>
                <a:spcPts val="10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8"/>
          <p:cNvSpPr txBox="1">
            <a:spLocks noGrp="1"/>
          </p:cNvSpPr>
          <p:nvPr>
            <p:ph type="title" idx="4294967295"/>
          </p:nvPr>
        </p:nvSpPr>
        <p:spPr>
          <a:xfrm>
            <a:off x="391680" y="934200"/>
            <a:ext cx="8519760" cy="572040"/>
          </a:xfrm>
          <a:prstGeom prst="rect">
            <a:avLst/>
          </a:prstGeom>
          <a:noFill/>
          <a:ln>
            <a:noFill/>
          </a:ln>
        </p:spPr>
        <p:txBody>
          <a:bodyPr spcFirstLastPara="1" wrap="square" lIns="0" tIns="91425" rIns="0" bIns="91425" anchor="t" anchorCtr="0">
            <a:normAutofit fontScale="91000"/>
          </a:bodyPr>
          <a:lstStyle/>
          <a:p>
            <a:pPr marL="0" marR="0" lvl="0" indent="0" algn="just" rtl="0">
              <a:lnSpc>
                <a:spcPct val="100000"/>
              </a:lnSpc>
              <a:spcBef>
                <a:spcPts val="0"/>
              </a:spcBef>
              <a:spcAft>
                <a:spcPts val="0"/>
              </a:spcAft>
              <a:buClr>
                <a:srgbClr val="000000"/>
              </a:buClr>
              <a:buSzPct val="100000"/>
              <a:buFont typeface="Arial"/>
              <a:buNone/>
            </a:pPr>
            <a:r>
              <a:rPr lang="en-US" sz="2800" b="0" i="0" u="none" strike="noStrike" cap="none">
                <a:solidFill>
                  <a:srgbClr val="000000"/>
                </a:solidFill>
                <a:latin typeface="Arial"/>
                <a:ea typeface="Arial"/>
                <a:cs typeface="Arial"/>
                <a:sym typeface="Arial"/>
              </a:rPr>
              <a:t>Personification and Story telling </a:t>
            </a:r>
            <a:endParaRPr sz="2800" b="0" i="0" u="none" strike="noStrike" cap="none">
              <a:solidFill>
                <a:schemeClr val="dk1"/>
              </a:solidFill>
              <a:latin typeface="Arial"/>
              <a:ea typeface="Arial"/>
              <a:cs typeface="Arial"/>
              <a:sym typeface="Arial"/>
            </a:endParaRPr>
          </a:p>
        </p:txBody>
      </p:sp>
      <p:sp>
        <p:nvSpPr>
          <p:cNvPr id="302" name="Google Shape;302;p58"/>
          <p:cNvSpPr txBox="1">
            <a:spLocks noGrp="1"/>
          </p:cNvSpPr>
          <p:nvPr>
            <p:ph type="body" idx="4294967295"/>
          </p:nvPr>
        </p:nvSpPr>
        <p:spPr>
          <a:xfrm>
            <a:off x="391680" y="1647000"/>
            <a:ext cx="8519760" cy="3415680"/>
          </a:xfrm>
          <a:prstGeom prst="rect">
            <a:avLst/>
          </a:prstGeom>
          <a:noFill/>
          <a:ln>
            <a:noFill/>
          </a:ln>
        </p:spPr>
        <p:txBody>
          <a:bodyPr spcFirstLastPara="1" wrap="square" lIns="0" tIns="91425" rIns="0" bIns="91425" anchor="t" anchorCtr="0">
            <a:normAutofit/>
          </a:bodyPr>
          <a:lstStyle/>
          <a:p>
            <a:pPr marL="228600" marR="0" lvl="0" indent="-228600" algn="l" rtl="0">
              <a:lnSpc>
                <a:spcPct val="115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457200" marR="0" lvl="0" indent="-343080" algn="l" rtl="0">
              <a:lnSpc>
                <a:spcPct val="115000"/>
              </a:lnSpc>
              <a:spcBef>
                <a:spcPts val="1000"/>
              </a:spcBef>
              <a:spcAft>
                <a:spcPts val="0"/>
              </a:spcAft>
              <a:buClr>
                <a:srgbClr val="595959"/>
              </a:buClr>
              <a:buSzPts val="1600"/>
              <a:buFont typeface="Arial"/>
              <a:buChar char="●"/>
            </a:pPr>
            <a:r>
              <a:rPr lang="en-US" sz="1600" b="0" i="0" u="none" strike="noStrike" cap="none">
                <a:solidFill>
                  <a:srgbClr val="000000"/>
                </a:solidFill>
                <a:latin typeface="Arial"/>
                <a:ea typeface="Arial"/>
                <a:cs typeface="Arial"/>
                <a:sym typeface="Arial"/>
              </a:rPr>
              <a:t>In the village of Kuthali in Belgaum district, Veerendra runs a two acre farm where he grows sugarcane, Tobacco, and vegetables. He has a lot of trouble with his current fencing. The current wire fences often break, letting wild animals like boars , wolves  and fox into his fields, which damages his crops. Fixing the fence is expensive and takes up a lot of his time. Veerendra has heard about natural fencing, but he’s unsure if it will work as well as his metal fence. He’s also worried about the impact of metal fences on the environment and hopes to find a solution with least cost that’s better for his farm and the land.</a:t>
            </a:r>
            <a:endParaRPr sz="16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2382</Words>
  <Application>Microsoft Office PowerPoint</Application>
  <PresentationFormat>On-screen Show (16:9)</PresentationFormat>
  <Paragraphs>268</Paragraphs>
  <Slides>45</Slides>
  <Notes>45</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45</vt:i4>
      </vt:variant>
    </vt:vector>
  </HeadingPairs>
  <TitlesOfParts>
    <vt:vector size="54" baseType="lpstr">
      <vt:lpstr>Helvetica Neue</vt:lpstr>
      <vt:lpstr>Palatino Linotype</vt:lpstr>
      <vt:lpstr>Arial</vt:lpstr>
      <vt:lpstr>Calibri</vt:lpstr>
      <vt:lpstr>Times New Roman</vt:lpstr>
      <vt:lpstr>Office Theme</vt:lpstr>
      <vt:lpstr>Office Theme</vt:lpstr>
      <vt:lpstr>Office Theme</vt:lpstr>
      <vt:lpstr>Simple Light</vt:lpstr>
      <vt:lpstr>PowerPoint Presentation</vt:lpstr>
      <vt:lpstr>Empathy Phase</vt:lpstr>
      <vt:lpstr>PowerPoint Presentation</vt:lpstr>
      <vt:lpstr>Background</vt:lpstr>
      <vt:lpstr>Primary Research</vt:lpstr>
      <vt:lpstr>PowerPoint Presentation</vt:lpstr>
      <vt:lpstr>Interviews </vt:lpstr>
      <vt:lpstr>PowerPoint Presentation</vt:lpstr>
      <vt:lpstr>Personification and Story telling </vt:lpstr>
      <vt:lpstr>Images</vt:lpstr>
      <vt:lpstr>PowerPoint Presentation</vt:lpstr>
      <vt:lpstr>PowerPoint Presentation</vt:lpstr>
      <vt:lpstr>PowerPoint Presentation</vt:lpstr>
      <vt:lpstr>PowerPoint Presentation</vt:lpstr>
      <vt:lpstr>PowerPoint Presentation</vt:lpstr>
      <vt:lpstr>Natural Fencing for Farms – Define Phase</vt:lpstr>
      <vt:lpstr>Problem Overview</vt:lpstr>
      <vt:lpstr>User Persona</vt:lpstr>
      <vt:lpstr>Goal of the Define Phase</vt:lpstr>
      <vt:lpstr>Problem Statement</vt:lpstr>
      <vt:lpstr>Why Define Stage is Important</vt:lpstr>
      <vt:lpstr>Exploring Natural Fencing Solutions</vt:lpstr>
      <vt:lpstr>Moving to the Ideation Phase</vt:lpstr>
      <vt:lpstr>Natural Fencing for Farms – Ideation Phase</vt:lpstr>
      <vt:lpstr>What is the Ideation Phase?</vt:lpstr>
      <vt:lpstr>Goals of the Ideation Phase</vt:lpstr>
      <vt:lpstr>Brainstorming Techniques</vt:lpstr>
      <vt:lpstr>Idea Generation – Natural Fencing Options</vt:lpstr>
      <vt:lpstr>Natural Fencing Options</vt:lpstr>
      <vt:lpstr>Evaluating Ideas</vt:lpstr>
      <vt:lpstr>Refining and Combining Ideas</vt:lpstr>
      <vt:lpstr>Prototype:</vt:lpstr>
      <vt:lpstr> </vt:lpstr>
      <vt:lpstr>PowerPoint Presentation</vt:lpstr>
      <vt:lpstr>Lime Thorn Bushes</vt:lpstr>
      <vt:lpstr>Chili Peppers</vt:lpstr>
      <vt:lpstr>PowerPoint Presentation</vt:lpstr>
      <vt:lpstr>Potential Natural Fencing Solutions</vt:lpstr>
      <vt:lpstr>PowerPoint Presentation</vt:lpstr>
      <vt:lpstr>Cacti or Thorny Plants:</vt:lpstr>
      <vt:lpstr>Bamboo</vt:lpstr>
      <vt:lpstr>PowerPoint Presentation</vt:lpstr>
      <vt:lpstr>Test Phase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Rajath Katti</cp:lastModifiedBy>
  <cp:revision>2</cp:revision>
  <dcterms:modified xsi:type="dcterms:W3CDTF">2024-09-12T05:31:58Z</dcterms:modified>
</cp:coreProperties>
</file>